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3" Type="http://schemas.openxmlformats.org/officeDocument/2006/relationships/image" Target="../media/image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Relationship Id="rId3" Type="http://schemas.openxmlformats.org/officeDocument/2006/relationships/image" Target="../media/image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Relationship Id="rId3" Type="http://schemas.openxmlformats.org/officeDocument/2006/relationships/image" Target="../media/image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1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1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1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1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8.png"/><Relationship Id="rId3" Type="http://schemas.openxmlformats.org/officeDocument/2006/relationships/image" Target="../media/image67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9.png"/><Relationship Id="rId3" Type="http://schemas.openxmlformats.org/officeDocument/2006/relationships/image" Target="../media/image6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3714962" y="1878296"/>
            <a:ext cx="10464801" cy="3302001"/>
          </a:xfrm>
          <a:prstGeom prst="rect">
            <a:avLst/>
          </a:prstGeom>
        </p:spPr>
        <p:txBody>
          <a:bodyPr/>
          <a:lstStyle/>
          <a:p>
            <a:pPr/>
            <a:r>
              <a:t>Phantom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transfer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8" name="fig_CMRvs15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9" name="Table 169"/>
          <p:cNvGraphicFramePr/>
          <p:nvPr/>
        </p:nvGraphicFramePr>
        <p:xfrm>
          <a:off x="8314266" y="4209421"/>
          <a:ext cx="4544815" cy="307465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328522"/>
                <a:gridCol w="1328522"/>
                <a:gridCol w="1199685"/>
                <a:gridCol w="688083"/>
              </a:tblGrid>
              <a:tr h="512442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Correlation</a:t>
                      </a:r>
                    </a:p>
                  </a:txBody>
                  <a:tcPr marL="50800" marR="50800" marT="50800" marB="50800" anchor="ctr" anchorCtr="0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chemeClr val="accent5"/>
                      </a:solidFill>
                      <a:miter lim="400000"/>
                    </a:lnL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-0.2060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anchorCtr="0" horzOverflow="overflow">
                    <a:lnR w="50800">
                      <a:solidFill>
                        <a:schemeClr val="accent5"/>
                      </a:solidFill>
                      <a:miter lim="400000"/>
                    </a:lnR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0.9993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-0.1671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0.9826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0.9826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3" name="fig_CMRvs15T_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74" name="Table 174"/>
          <p:cNvGraphicFramePr/>
          <p:nvPr/>
        </p:nvGraphicFramePr>
        <p:xfrm>
          <a:off x="8314266" y="4209421"/>
          <a:ext cx="4544815" cy="307465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328522"/>
                <a:gridCol w="1328522"/>
                <a:gridCol w="1199685"/>
                <a:gridCol w="688083"/>
              </a:tblGrid>
              <a:tr h="512442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Correlation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anchorCtr="0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anchorCtr="0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-0.2060</a:t>
                      </a:r>
                    </a:p>
                  </a:txBody>
                  <a:tcPr marL="50800" marR="50800" marT="50800" marB="50800" anchor="ctr" anchorCtr="0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anchorCtr="0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chemeClr val="accent5"/>
                      </a:solidFill>
                      <a:miter lim="400000"/>
                    </a:lnL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0.9993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R w="50800">
                      <a:solidFill>
                        <a:schemeClr val="accent5"/>
                      </a:solidFill>
                      <a:miter lim="400000"/>
                    </a:lnR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-0.1671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0.9826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0.9826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75" name="Shape 175"/>
          <p:cNvSpPr/>
          <p:nvPr/>
        </p:nvSpPr>
        <p:spPr>
          <a:xfrm>
            <a:off x="6172564" y="7473949"/>
            <a:ext cx="66710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calculate without position 4,5,10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9" name="fig_CMRvs3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80" name="Table 180"/>
          <p:cNvGraphicFramePr/>
          <p:nvPr/>
        </p:nvGraphicFramePr>
        <p:xfrm>
          <a:off x="8314266" y="4209421"/>
          <a:ext cx="4544815" cy="307465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328522"/>
                <a:gridCol w="1328522"/>
                <a:gridCol w="1199685"/>
                <a:gridCol w="688083"/>
              </a:tblGrid>
              <a:tr h="512442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Correlation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-0.2060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anchorCtr="0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anchorCtr="0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0.9993</a:t>
                      </a:r>
                    </a:p>
                  </a:txBody>
                  <a:tcPr marL="50800" marR="50800" marT="50800" marB="50800" anchor="ctr" anchorCtr="0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chemeClr val="accent5"/>
                      </a:solidFill>
                      <a:miter lim="400000"/>
                    </a:lnL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-0.1671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anchorCtr="0" horzOverflow="overflow">
                    <a:lnR w="50800">
                      <a:solidFill>
                        <a:schemeClr val="accent5"/>
                      </a:solidFill>
                      <a:miter lim="400000"/>
                    </a:lnR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0.9826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0.9826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4" name="fig_CMRvs3T_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85" name="Table 185"/>
          <p:cNvGraphicFramePr/>
          <p:nvPr/>
        </p:nvGraphicFramePr>
        <p:xfrm>
          <a:off x="8314266" y="4209421"/>
          <a:ext cx="4544815" cy="307465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328522"/>
                <a:gridCol w="1328522"/>
                <a:gridCol w="1199685"/>
                <a:gridCol w="688083"/>
              </a:tblGrid>
              <a:tr h="512442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Correlation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-0.2060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0.9993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anchorCtr="0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anchorCtr="0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-0.1671</a:t>
                      </a:r>
                    </a:p>
                  </a:txBody>
                  <a:tcPr marL="50800" marR="50800" marT="50800" marB="50800" anchor="ctr" anchorCtr="0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anchorCtr="0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chemeClr val="accent5"/>
                      </a:solidFill>
                      <a:miter lim="400000"/>
                    </a:lnL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0.9826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R w="50800">
                      <a:solidFill>
                        <a:schemeClr val="accent5"/>
                      </a:solidFill>
                      <a:miter lim="400000"/>
                    </a:lnR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0.9826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  <p:sp>
        <p:nvSpPr>
          <p:cNvPr id="186" name="Shape 186"/>
          <p:cNvSpPr/>
          <p:nvPr/>
        </p:nvSpPr>
        <p:spPr>
          <a:xfrm>
            <a:off x="6172564" y="7473950"/>
            <a:ext cx="66710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calculate without position 4,5,10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0" name="fig_15Tvs3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91" name="Table 191"/>
          <p:cNvGraphicFramePr/>
          <p:nvPr/>
        </p:nvGraphicFramePr>
        <p:xfrm>
          <a:off x="8314266" y="4209421"/>
          <a:ext cx="4544815" cy="307465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328522"/>
                <a:gridCol w="1328522"/>
                <a:gridCol w="1199685"/>
                <a:gridCol w="688083"/>
              </a:tblGrid>
              <a:tr h="512442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Correlation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-0.2060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0.9993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-0.1671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anchorCtr="0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anchorCtr="0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0.9826</a:t>
                      </a:r>
                    </a:p>
                  </a:txBody>
                  <a:tcPr marL="50800" marR="50800" marT="50800" marB="50800" anchor="ctr" anchorCtr="0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12442"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MRIM1.5T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chemeClr val="accent5"/>
                      </a:solidFill>
                      <a:miter lim="400000"/>
                    </a:lnL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833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0.9826</a:t>
                      </a:r>
                    </a:p>
                  </a:txBody>
                  <a:tcPr marL="50800" marR="50800" marT="50800" marB="50800" anchor="ctr" anchorCtr="0" horzOverflow="overflow"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</a:t>
                      </a:r>
                    </a:p>
                  </a:txBody>
                  <a:tcPr marL="50800" marR="50800" marT="50800" marB="50800" anchor="ctr" anchorCtr="0" horzOverflow="overflow">
                    <a:lnR w="50800">
                      <a:solidFill>
                        <a:schemeClr val="accent5"/>
                      </a:solidFill>
                      <a:miter lim="400000"/>
                    </a:lnR>
                    <a:lnT w="50800">
                      <a:solidFill>
                        <a:schemeClr val="accent5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TRIMTESTAVG_ROI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3114" y="1549535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TRIMTESTAVG_ROI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3114" y="495286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TRIMTESTAVG_ROI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32363" y="495286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TRIMTESTAVG_ROI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51612" y="495286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TRIMTESTAVG_ROI0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32363" y="1549535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TRIMTESTAVG_ROI0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51612" y="1549535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3429558" y="299236"/>
            <a:ext cx="61456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transfer roi from 1.5 to 3 Tesla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week1user1p1.png"/>
          <p:cNvPicPr>
            <a:picLocks noChangeAspect="1"/>
          </p:cNvPicPr>
          <p:nvPr/>
        </p:nvPicPr>
        <p:blipFill>
          <a:blip r:embed="rId2">
            <a:extLst/>
          </a:blip>
          <a:srcRect l="19165" t="48315" r="64620" b="35566"/>
          <a:stretch>
            <a:fillRect/>
          </a:stretch>
        </p:blipFill>
        <p:spPr>
          <a:xfrm>
            <a:off x="1526779" y="1712702"/>
            <a:ext cx="2024070" cy="2012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week1user1p2.png"/>
          <p:cNvPicPr>
            <a:picLocks noChangeAspect="1"/>
          </p:cNvPicPr>
          <p:nvPr/>
        </p:nvPicPr>
        <p:blipFill>
          <a:blip r:embed="rId3">
            <a:extLst/>
          </a:blip>
          <a:srcRect l="17958" t="32851" r="65935" b="51042"/>
          <a:stretch>
            <a:fillRect/>
          </a:stretch>
        </p:blipFill>
        <p:spPr>
          <a:xfrm>
            <a:off x="3807004" y="1711058"/>
            <a:ext cx="2010613" cy="2010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week1user1p3.png"/>
          <p:cNvPicPr>
            <a:picLocks noChangeAspect="1"/>
          </p:cNvPicPr>
          <p:nvPr/>
        </p:nvPicPr>
        <p:blipFill>
          <a:blip r:embed="rId4">
            <a:extLst/>
          </a:blip>
          <a:srcRect l="26281" t="19710" r="57601" b="64171"/>
          <a:stretch>
            <a:fillRect/>
          </a:stretch>
        </p:blipFill>
        <p:spPr>
          <a:xfrm>
            <a:off x="6071607" y="1717349"/>
            <a:ext cx="2012108" cy="2012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week1user1p4.png"/>
          <p:cNvPicPr>
            <a:picLocks noChangeAspect="1"/>
          </p:cNvPicPr>
          <p:nvPr/>
        </p:nvPicPr>
        <p:blipFill>
          <a:blip r:embed="rId5">
            <a:extLst/>
          </a:blip>
          <a:srcRect l="40606" t="13140" r="43217" b="70683"/>
          <a:stretch>
            <a:fillRect/>
          </a:stretch>
        </p:blipFill>
        <p:spPr>
          <a:xfrm>
            <a:off x="8339926" y="1714716"/>
            <a:ext cx="2019371" cy="2019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week1user1p5.png"/>
          <p:cNvPicPr>
            <a:picLocks noChangeAspect="1"/>
          </p:cNvPicPr>
          <p:nvPr/>
        </p:nvPicPr>
        <p:blipFill>
          <a:blip r:embed="rId6">
            <a:extLst/>
          </a:blip>
          <a:srcRect l="55628" t="17520" r="28300" b="66407"/>
          <a:stretch>
            <a:fillRect/>
          </a:stretch>
        </p:blipFill>
        <p:spPr>
          <a:xfrm>
            <a:off x="10627838" y="1723315"/>
            <a:ext cx="2006341" cy="2006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week1user2p1.png"/>
          <p:cNvPicPr>
            <a:picLocks noChangeAspect="1"/>
          </p:cNvPicPr>
          <p:nvPr/>
        </p:nvPicPr>
        <p:blipFill>
          <a:blip r:embed="rId7">
            <a:extLst/>
          </a:blip>
          <a:srcRect l="18834" t="48620" r="65040" b="35255"/>
          <a:stretch>
            <a:fillRect/>
          </a:stretch>
        </p:blipFill>
        <p:spPr>
          <a:xfrm>
            <a:off x="1532381" y="4251549"/>
            <a:ext cx="2012962" cy="2012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week1user2p2.png"/>
          <p:cNvPicPr>
            <a:picLocks noChangeAspect="1"/>
          </p:cNvPicPr>
          <p:nvPr/>
        </p:nvPicPr>
        <p:blipFill>
          <a:blip r:embed="rId8">
            <a:extLst/>
          </a:blip>
          <a:srcRect l="18396" t="32413" r="65476" b="51460"/>
          <a:stretch>
            <a:fillRect/>
          </a:stretch>
        </p:blipFill>
        <p:spPr>
          <a:xfrm>
            <a:off x="3805985" y="4249396"/>
            <a:ext cx="2013176" cy="2013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week1user2p3.png"/>
          <p:cNvPicPr>
            <a:picLocks noChangeAspect="1"/>
          </p:cNvPicPr>
          <p:nvPr/>
        </p:nvPicPr>
        <p:blipFill>
          <a:blip r:embed="rId9">
            <a:extLst/>
          </a:blip>
          <a:srcRect l="26281" t="19710" r="57538" b="64108"/>
          <a:stretch>
            <a:fillRect/>
          </a:stretch>
        </p:blipFill>
        <p:spPr>
          <a:xfrm>
            <a:off x="6072626" y="4252631"/>
            <a:ext cx="2019904" cy="2019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week1user2p4.png"/>
          <p:cNvPicPr>
            <a:picLocks noChangeAspect="1"/>
          </p:cNvPicPr>
          <p:nvPr/>
        </p:nvPicPr>
        <p:blipFill>
          <a:blip r:embed="rId10">
            <a:extLst/>
          </a:blip>
          <a:srcRect l="40401" t="14109" r="43535" b="69827"/>
          <a:stretch>
            <a:fillRect/>
          </a:stretch>
        </p:blipFill>
        <p:spPr>
          <a:xfrm>
            <a:off x="8347057" y="4261203"/>
            <a:ext cx="2005273" cy="2005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week1user2p5.png"/>
          <p:cNvPicPr>
            <a:picLocks noChangeAspect="1"/>
          </p:cNvPicPr>
          <p:nvPr/>
        </p:nvPicPr>
        <p:blipFill>
          <a:blip r:embed="rId11">
            <a:extLst/>
          </a:blip>
          <a:srcRect l="54752" t="17520" r="28969" b="66201"/>
          <a:stretch>
            <a:fillRect/>
          </a:stretch>
        </p:blipFill>
        <p:spPr>
          <a:xfrm>
            <a:off x="10615105" y="4249939"/>
            <a:ext cx="2032080" cy="2032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week1user3p1.png"/>
          <p:cNvPicPr>
            <a:picLocks noChangeAspect="1"/>
          </p:cNvPicPr>
          <p:nvPr/>
        </p:nvPicPr>
        <p:blipFill>
          <a:blip r:embed="rId12">
            <a:extLst/>
          </a:blip>
          <a:srcRect l="19272" t="47744" r="64492" b="36021"/>
          <a:stretch>
            <a:fillRect/>
          </a:stretch>
        </p:blipFill>
        <p:spPr>
          <a:xfrm>
            <a:off x="1525251" y="6791415"/>
            <a:ext cx="2026740" cy="2026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week1user3p2.png"/>
          <p:cNvPicPr>
            <a:picLocks noChangeAspect="1"/>
          </p:cNvPicPr>
          <p:nvPr/>
        </p:nvPicPr>
        <p:blipFill>
          <a:blip r:embed="rId13">
            <a:extLst/>
          </a:blip>
          <a:srcRect l="17958" t="32413" r="65893" b="51438"/>
          <a:stretch>
            <a:fillRect/>
          </a:stretch>
        </p:blipFill>
        <p:spPr>
          <a:xfrm>
            <a:off x="3804458" y="6789262"/>
            <a:ext cx="2015846" cy="2015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week1user3p3.png"/>
          <p:cNvPicPr>
            <a:picLocks noChangeAspect="1"/>
          </p:cNvPicPr>
          <p:nvPr/>
        </p:nvPicPr>
        <p:blipFill>
          <a:blip r:embed="rId14">
            <a:extLst/>
          </a:blip>
          <a:srcRect l="26281" t="19272" r="57648" b="64656"/>
          <a:stretch>
            <a:fillRect/>
          </a:stretch>
        </p:blipFill>
        <p:spPr>
          <a:xfrm>
            <a:off x="6074154" y="6792497"/>
            <a:ext cx="2006234" cy="2006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week1user3p4.png"/>
          <p:cNvPicPr>
            <a:picLocks noChangeAspect="1"/>
          </p:cNvPicPr>
          <p:nvPr/>
        </p:nvPicPr>
        <p:blipFill>
          <a:blip r:embed="rId15">
            <a:extLst/>
          </a:blip>
          <a:srcRect l="40654" t="13140" r="43265" b="70779"/>
          <a:stretch>
            <a:fillRect/>
          </a:stretch>
        </p:blipFill>
        <p:spPr>
          <a:xfrm>
            <a:off x="8347057" y="6793938"/>
            <a:ext cx="2007409" cy="2007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week1user3p5.png"/>
          <p:cNvPicPr>
            <a:picLocks noChangeAspect="1"/>
          </p:cNvPicPr>
          <p:nvPr/>
        </p:nvPicPr>
        <p:blipFill>
          <a:blip r:embed="rId16">
            <a:extLst/>
          </a:blip>
          <a:srcRect l="55190" t="17520" r="28720" b="66389"/>
          <a:stretch>
            <a:fillRect/>
          </a:stretch>
        </p:blipFill>
        <p:spPr>
          <a:xfrm>
            <a:off x="10639551" y="6795916"/>
            <a:ext cx="2008584" cy="2008584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-47202" y="2394930"/>
            <a:ext cx="13336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User1</a:t>
            </a:r>
          </a:p>
        </p:txBody>
      </p:sp>
      <p:sp>
        <p:nvSpPr>
          <p:cNvPr id="216" name="Shape 216"/>
          <p:cNvSpPr/>
          <p:nvPr/>
        </p:nvSpPr>
        <p:spPr>
          <a:xfrm>
            <a:off x="-47202" y="4940807"/>
            <a:ext cx="13336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User2</a:t>
            </a:r>
          </a:p>
        </p:txBody>
      </p:sp>
      <p:sp>
        <p:nvSpPr>
          <p:cNvPr id="217" name="Shape 217"/>
          <p:cNvSpPr/>
          <p:nvPr/>
        </p:nvSpPr>
        <p:spPr>
          <a:xfrm>
            <a:off x="-47202" y="7486684"/>
            <a:ext cx="13336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User3</a:t>
            </a:r>
          </a:p>
        </p:txBody>
      </p:sp>
      <p:sp>
        <p:nvSpPr>
          <p:cNvPr id="218" name="Shape 218"/>
          <p:cNvSpPr/>
          <p:nvPr/>
        </p:nvSpPr>
        <p:spPr>
          <a:xfrm>
            <a:off x="1786087" y="1106794"/>
            <a:ext cx="150544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Position1</a:t>
            </a:r>
          </a:p>
        </p:txBody>
      </p:sp>
      <p:sp>
        <p:nvSpPr>
          <p:cNvPr id="219" name="Shape 219"/>
          <p:cNvSpPr/>
          <p:nvPr/>
        </p:nvSpPr>
        <p:spPr>
          <a:xfrm>
            <a:off x="4059566" y="1106794"/>
            <a:ext cx="150544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Position2</a:t>
            </a:r>
          </a:p>
        </p:txBody>
      </p:sp>
      <p:sp>
        <p:nvSpPr>
          <p:cNvPr id="220" name="Shape 220"/>
          <p:cNvSpPr/>
          <p:nvPr/>
        </p:nvSpPr>
        <p:spPr>
          <a:xfrm>
            <a:off x="6324963" y="1106794"/>
            <a:ext cx="150544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Position3</a:t>
            </a:r>
          </a:p>
        </p:txBody>
      </p:sp>
      <p:sp>
        <p:nvSpPr>
          <p:cNvPr id="221" name="Shape 221"/>
          <p:cNvSpPr/>
          <p:nvPr/>
        </p:nvSpPr>
        <p:spPr>
          <a:xfrm>
            <a:off x="8596853" y="1106794"/>
            <a:ext cx="150544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Position4</a:t>
            </a:r>
          </a:p>
        </p:txBody>
      </p:sp>
      <p:sp>
        <p:nvSpPr>
          <p:cNvPr id="222" name="Shape 222"/>
          <p:cNvSpPr/>
          <p:nvPr/>
        </p:nvSpPr>
        <p:spPr>
          <a:xfrm>
            <a:off x="10863838" y="1106794"/>
            <a:ext cx="150544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Position5</a:t>
            </a:r>
          </a:p>
        </p:txBody>
      </p:sp>
      <p:sp>
        <p:nvSpPr>
          <p:cNvPr id="223" name="Shape 223"/>
          <p:cNvSpPr/>
          <p:nvPr/>
        </p:nvSpPr>
        <p:spPr>
          <a:xfrm>
            <a:off x="1572130" y="124114"/>
            <a:ext cx="9860540" cy="69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ตัวอย่างการวัดด้วยโปรแกรม CMRtools ของทั้ง 3 คน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" name="Table 225"/>
          <p:cNvGraphicFramePr/>
          <p:nvPr/>
        </p:nvGraphicFramePr>
        <p:xfrm>
          <a:off x="127380" y="1150924"/>
          <a:ext cx="12413445" cy="836092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320039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46524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3267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7.47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13.25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54.44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47.03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7.60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19.14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92.33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9.66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1.76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64.82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14.76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solidFill>
                      <a:srgbClr val="DCDEE0"/>
                    </a:solidFil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7.99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18.61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80.75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1.70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54.69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7.76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17.79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99.77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69.01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14.63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7.71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18.55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90.83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64.20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7.65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20.31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98.07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72.22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15.74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83.79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69.06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8.45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84.56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49.39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16.39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8.73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8.53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11.79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87.89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55.73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16.39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8.12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11.76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82.64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46.62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7.98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78.90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40.70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8.15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11.90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81.42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38.04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15.24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7.87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11.95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60.04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28.21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7.97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16.89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106.90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10.57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41.03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7.42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19.12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90.14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49.62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</a:tbl>
          </a:graphicData>
        </a:graphic>
      </p:graphicFrame>
      <p:sp>
        <p:nvSpPr>
          <p:cNvPr id="226" name="Shape 226"/>
          <p:cNvSpPr/>
          <p:nvPr/>
        </p:nvSpPr>
        <p:spPr>
          <a:xfrm>
            <a:off x="4374591" y="294114"/>
            <a:ext cx="42556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T2* CMRtools User1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8" name="Table 228"/>
          <p:cNvGraphicFramePr/>
          <p:nvPr/>
        </p:nvGraphicFramePr>
        <p:xfrm>
          <a:off x="127380" y="1150924"/>
          <a:ext cx="12413445" cy="836092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320039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46524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3267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7.47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13.39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54.14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47.03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7.58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18.88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79.90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1.76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64.15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2.78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18.39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18.39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55.17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7.73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17.99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89.95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63.10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7.78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7.62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7.62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21.03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87.26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58.12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14.86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2.77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7.62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20.54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96.02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4.55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67.46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7.97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16.17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91.10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1.70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66.28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8.47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14.43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86.91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50.29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16.33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8.65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8.50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4.43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13.42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83.01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10.32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49.85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16.44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8.88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12.63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73.54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1.47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43.27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7.99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82.51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40.07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8.12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13.54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79.36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40.25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4.32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7.85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12.36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60.31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10.37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31.02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7.97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16.03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101.04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10.57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39.54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8.21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7.39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19.44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85.09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42.12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</a:tbl>
          </a:graphicData>
        </a:graphic>
      </p:graphicFrame>
      <p:sp>
        <p:nvSpPr>
          <p:cNvPr id="229" name="Shape 229"/>
          <p:cNvSpPr/>
          <p:nvPr/>
        </p:nvSpPr>
        <p:spPr>
          <a:xfrm>
            <a:off x="4374591" y="294114"/>
            <a:ext cx="42556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T2* CMRtools User2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1" name="Table 231"/>
          <p:cNvGraphicFramePr/>
          <p:nvPr/>
        </p:nvGraphicFramePr>
        <p:xfrm>
          <a:off x="127380" y="1150924"/>
          <a:ext cx="12413445" cy="836092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320039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46524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3267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7.55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2.09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12.48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52.14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50.80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7.58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20.56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88.36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9.62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1.76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1.76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14.78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7.65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solidFill>
                      <a:srgbClr val="DCDEE0"/>
                    </a:solidFil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19.96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70.49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55.99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7.81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20.23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97.95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1.70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77.48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14.67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7.72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19.66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118.88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11.97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72.10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7.66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21.79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93.00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9.77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73.80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14.60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7.60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87.09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1.74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74.78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8.24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8.46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80.09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52.99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16.42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8.76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8.55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4.46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12.41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83.58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5.03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55.75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16.42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78.41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51.64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10.69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82.37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1.43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45.44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14.86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8.15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84.62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1.43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7.86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13.94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55.89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28.80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13.75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83.00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10.74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5.07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32.09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2592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week15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7.40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17.49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85.42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4.67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51.52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2.60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</a:tbl>
          </a:graphicData>
        </a:graphic>
      </p:graphicFrame>
      <p:sp>
        <p:nvSpPr>
          <p:cNvPr id="232" name="Shape 232"/>
          <p:cNvSpPr/>
          <p:nvPr/>
        </p:nvSpPr>
        <p:spPr>
          <a:xfrm>
            <a:off x="4374591" y="294114"/>
            <a:ext cx="42556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T2* CMRtools User3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Table 234"/>
          <p:cNvGraphicFramePr/>
          <p:nvPr/>
        </p:nvGraphicFramePr>
        <p:xfrm>
          <a:off x="740051" y="7366404"/>
          <a:ext cx="11981186" cy="221792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368236"/>
                <a:gridCol w="637121"/>
                <a:gridCol w="637121"/>
                <a:gridCol w="637121"/>
                <a:gridCol w="787031"/>
                <a:gridCol w="787031"/>
                <a:gridCol w="637121"/>
                <a:gridCol w="637121"/>
                <a:gridCol w="637121"/>
                <a:gridCol w="637121"/>
                <a:gridCol w="787031"/>
                <a:gridCol w="787031"/>
                <a:gridCol w="637121"/>
                <a:gridCol w="637121"/>
                <a:gridCol w="637121"/>
                <a:gridCol w="637121"/>
              </a:tblGrid>
              <a:tr h="5468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3839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7.50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13.04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53.57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48.29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3059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SD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0.47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12.53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21.75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</a:tbl>
          </a:graphicData>
        </a:graphic>
      </p:graphicFrame>
      <p:pic>
        <p:nvPicPr>
          <p:cNvPr id="235" name="week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75607" y="473788"/>
            <a:ext cx="10669912" cy="6055896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1111323" y="869254"/>
            <a:ext cx="2749724" cy="148896"/>
          </a:xfrm>
          <a:prstGeom prst="leftRightArrow">
            <a:avLst>
              <a:gd name="adj1" fmla="val 21694"/>
              <a:gd name="adj2" fmla="val 166596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37" name="Shape 237"/>
          <p:cNvSpPr/>
          <p:nvPr/>
        </p:nvSpPr>
        <p:spPr>
          <a:xfrm>
            <a:off x="1504228" y="898056"/>
            <a:ext cx="1672916" cy="416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loading 20%</a:t>
            </a:r>
          </a:p>
        </p:txBody>
      </p:sp>
      <p:sp>
        <p:nvSpPr>
          <p:cNvPr id="238" name="Shape 238"/>
          <p:cNvSpPr/>
          <p:nvPr/>
        </p:nvSpPr>
        <p:spPr>
          <a:xfrm>
            <a:off x="3929078" y="883655"/>
            <a:ext cx="2749725" cy="148896"/>
          </a:xfrm>
          <a:prstGeom prst="leftRightArrow">
            <a:avLst>
              <a:gd name="adj1" fmla="val 21694"/>
              <a:gd name="adj2" fmla="val 166596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39" name="Shape 239"/>
          <p:cNvSpPr/>
          <p:nvPr/>
        </p:nvSpPr>
        <p:spPr>
          <a:xfrm>
            <a:off x="4410883" y="912457"/>
            <a:ext cx="1672916" cy="416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loading 10%</a:t>
            </a:r>
          </a:p>
        </p:txBody>
      </p:sp>
      <p:sp>
        <p:nvSpPr>
          <p:cNvPr id="240" name="Shape 240"/>
          <p:cNvSpPr/>
          <p:nvPr/>
        </p:nvSpPr>
        <p:spPr>
          <a:xfrm>
            <a:off x="6721433" y="898056"/>
            <a:ext cx="2749724" cy="148896"/>
          </a:xfrm>
          <a:prstGeom prst="leftRightArrow">
            <a:avLst>
              <a:gd name="adj1" fmla="val 21694"/>
              <a:gd name="adj2" fmla="val 166596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1" name="Shape 241"/>
          <p:cNvSpPr/>
          <p:nvPr/>
        </p:nvSpPr>
        <p:spPr>
          <a:xfrm>
            <a:off x="7439648" y="536643"/>
            <a:ext cx="1516494" cy="41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loading 5%</a:t>
            </a:r>
          </a:p>
        </p:txBody>
      </p:sp>
      <p:graphicFrame>
        <p:nvGraphicFramePr>
          <p:cNvPr id="242" name="Table 242"/>
          <p:cNvGraphicFramePr/>
          <p:nvPr/>
        </p:nvGraphicFramePr>
        <p:xfrm>
          <a:off x="9850120" y="594548"/>
          <a:ext cx="3027556" cy="5814376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707697"/>
                <a:gridCol w="772472"/>
                <a:gridCol w="774913"/>
                <a:gridCol w="772472"/>
              </a:tblGrid>
              <a:tr h="36806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388">
                          <a:solidFill>
                            <a:srgbClr val="FFFFFF"/>
                          </a:solidFill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806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7.47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7.47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7.55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3.86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3.88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3.87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2.09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13.25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13.39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12.48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54.44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54.14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52.14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8.99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9.00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9.00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4.29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4.29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4.29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2.39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2.38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1.69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1.68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1.67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47.03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47.03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50.80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14.16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14.15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14.17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7.83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7.83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7.85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4.08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4.09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4.06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2.20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2.20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243" name="Shape 243"/>
          <p:cNvSpPr/>
          <p:nvPr/>
        </p:nvSpPr>
        <p:spPr>
          <a:xfrm>
            <a:off x="10501885" y="14287"/>
            <a:ext cx="172402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T2* Value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week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81539" y="481740"/>
            <a:ext cx="10641890" cy="603999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46" name="Table 246"/>
          <p:cNvGraphicFramePr/>
          <p:nvPr/>
        </p:nvGraphicFramePr>
        <p:xfrm>
          <a:off x="655224" y="7431260"/>
          <a:ext cx="11981186" cy="221791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368236"/>
                <a:gridCol w="637121"/>
                <a:gridCol w="637121"/>
                <a:gridCol w="637121"/>
                <a:gridCol w="787031"/>
                <a:gridCol w="787031"/>
                <a:gridCol w="637121"/>
                <a:gridCol w="637121"/>
                <a:gridCol w="637121"/>
                <a:gridCol w="637121"/>
                <a:gridCol w="787031"/>
                <a:gridCol w="787031"/>
                <a:gridCol w="637121"/>
                <a:gridCol w="637121"/>
                <a:gridCol w="637121"/>
                <a:gridCol w="637121"/>
              </a:tblGrid>
              <a:tr h="5468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3839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7.59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19.53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86.87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9.70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2.32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1.76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43.57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14.81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7.62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5.22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2.57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3059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SD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9.04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63.46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362.16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</a:tbl>
          </a:graphicData>
        </a:graphic>
      </p:graphicFrame>
      <p:sp>
        <p:nvSpPr>
          <p:cNvPr id="247" name="Shape 247"/>
          <p:cNvSpPr/>
          <p:nvPr/>
        </p:nvSpPr>
        <p:spPr>
          <a:xfrm>
            <a:off x="1111323" y="869254"/>
            <a:ext cx="2749724" cy="148896"/>
          </a:xfrm>
          <a:prstGeom prst="leftRightArrow">
            <a:avLst>
              <a:gd name="adj1" fmla="val 21694"/>
              <a:gd name="adj2" fmla="val 166596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8" name="Shape 248"/>
          <p:cNvSpPr/>
          <p:nvPr/>
        </p:nvSpPr>
        <p:spPr>
          <a:xfrm>
            <a:off x="1504228" y="898056"/>
            <a:ext cx="1672916" cy="416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loading 20%</a:t>
            </a:r>
          </a:p>
        </p:txBody>
      </p:sp>
      <p:sp>
        <p:nvSpPr>
          <p:cNvPr id="249" name="Shape 249"/>
          <p:cNvSpPr/>
          <p:nvPr/>
        </p:nvSpPr>
        <p:spPr>
          <a:xfrm>
            <a:off x="3929078" y="883655"/>
            <a:ext cx="2749725" cy="148896"/>
          </a:xfrm>
          <a:prstGeom prst="leftRightArrow">
            <a:avLst>
              <a:gd name="adj1" fmla="val 21694"/>
              <a:gd name="adj2" fmla="val 166596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0" name="Shape 250"/>
          <p:cNvSpPr/>
          <p:nvPr/>
        </p:nvSpPr>
        <p:spPr>
          <a:xfrm>
            <a:off x="4410883" y="912457"/>
            <a:ext cx="1672916" cy="416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loading 10%</a:t>
            </a:r>
          </a:p>
        </p:txBody>
      </p:sp>
      <p:sp>
        <p:nvSpPr>
          <p:cNvPr id="251" name="Shape 251"/>
          <p:cNvSpPr/>
          <p:nvPr/>
        </p:nvSpPr>
        <p:spPr>
          <a:xfrm>
            <a:off x="6721433" y="898056"/>
            <a:ext cx="2749724" cy="148896"/>
          </a:xfrm>
          <a:prstGeom prst="leftRightArrow">
            <a:avLst>
              <a:gd name="adj1" fmla="val 21694"/>
              <a:gd name="adj2" fmla="val 166596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2" name="Shape 252"/>
          <p:cNvSpPr/>
          <p:nvPr/>
        </p:nvSpPr>
        <p:spPr>
          <a:xfrm>
            <a:off x="7439648" y="536643"/>
            <a:ext cx="1516494" cy="41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loading 5%</a:t>
            </a:r>
          </a:p>
        </p:txBody>
      </p:sp>
      <p:graphicFrame>
        <p:nvGraphicFramePr>
          <p:cNvPr id="253" name="Table 253"/>
          <p:cNvGraphicFramePr/>
          <p:nvPr/>
        </p:nvGraphicFramePr>
        <p:xfrm>
          <a:off x="9850120" y="594548"/>
          <a:ext cx="3027556" cy="5814376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707697"/>
                <a:gridCol w="772472"/>
                <a:gridCol w="774913"/>
                <a:gridCol w="772472"/>
              </a:tblGrid>
              <a:tr h="36806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388">
                          <a:solidFill>
                            <a:srgbClr val="FFFFFF"/>
                          </a:solidFill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806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7.58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7.58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3.92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3.95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3.95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1.96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1.96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1.95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19.14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18.88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20.56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92.33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79.90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88.36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9.66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9.81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9.62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4.53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4.52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2.33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2.33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2.31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1.76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1.76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1.76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64.82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64.15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1.76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14.76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14.91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14.78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7.59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7.61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7.65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7.61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4.05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2.27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2.78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2.72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254" name="Shape 254"/>
          <p:cNvSpPr/>
          <p:nvPr/>
        </p:nvSpPr>
        <p:spPr>
          <a:xfrm>
            <a:off x="10501885" y="14287"/>
            <a:ext cx="172402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T2* Value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week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78602" y="476477"/>
            <a:ext cx="10660434" cy="605051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57" name="Table 257"/>
          <p:cNvGraphicFramePr/>
          <p:nvPr/>
        </p:nvGraphicFramePr>
        <p:xfrm>
          <a:off x="655224" y="7431260"/>
          <a:ext cx="11981186" cy="221791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368236"/>
                <a:gridCol w="637121"/>
                <a:gridCol w="637121"/>
                <a:gridCol w="637121"/>
                <a:gridCol w="787031"/>
                <a:gridCol w="787031"/>
                <a:gridCol w="637121"/>
                <a:gridCol w="637121"/>
                <a:gridCol w="637121"/>
                <a:gridCol w="637121"/>
                <a:gridCol w="787031"/>
                <a:gridCol w="787031"/>
                <a:gridCol w="637121"/>
                <a:gridCol w="637121"/>
                <a:gridCol w="637121"/>
                <a:gridCol w="637121"/>
              </a:tblGrid>
              <a:tr h="5468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3839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8.02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18.99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56.54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10.21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4.77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1.65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55.28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15.15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10.34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7.82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  <a:tr h="530594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SD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0.23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0.09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8.50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334.36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6.60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0.74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41.05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62.87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0.09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3.57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</a:tr>
            </a:tbl>
          </a:graphicData>
        </a:graphic>
      </p:graphicFrame>
      <p:sp>
        <p:nvSpPr>
          <p:cNvPr id="258" name="Shape 258"/>
          <p:cNvSpPr/>
          <p:nvPr/>
        </p:nvSpPr>
        <p:spPr>
          <a:xfrm>
            <a:off x="1111323" y="869254"/>
            <a:ext cx="2749724" cy="148896"/>
          </a:xfrm>
          <a:prstGeom prst="leftRightArrow">
            <a:avLst>
              <a:gd name="adj1" fmla="val 21694"/>
              <a:gd name="adj2" fmla="val 166596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1504228" y="898056"/>
            <a:ext cx="1672916" cy="416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loading 20%</a:t>
            </a:r>
          </a:p>
        </p:txBody>
      </p:sp>
      <p:sp>
        <p:nvSpPr>
          <p:cNvPr id="260" name="Shape 260"/>
          <p:cNvSpPr/>
          <p:nvPr/>
        </p:nvSpPr>
        <p:spPr>
          <a:xfrm>
            <a:off x="3929078" y="883655"/>
            <a:ext cx="2749725" cy="148896"/>
          </a:xfrm>
          <a:prstGeom prst="leftRightArrow">
            <a:avLst>
              <a:gd name="adj1" fmla="val 21694"/>
              <a:gd name="adj2" fmla="val 166596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1" name="Shape 261"/>
          <p:cNvSpPr/>
          <p:nvPr/>
        </p:nvSpPr>
        <p:spPr>
          <a:xfrm>
            <a:off x="4410883" y="912457"/>
            <a:ext cx="1672916" cy="416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loading 10%</a:t>
            </a:r>
          </a:p>
        </p:txBody>
      </p:sp>
      <p:sp>
        <p:nvSpPr>
          <p:cNvPr id="262" name="Shape 262"/>
          <p:cNvSpPr/>
          <p:nvPr/>
        </p:nvSpPr>
        <p:spPr>
          <a:xfrm>
            <a:off x="6721433" y="898056"/>
            <a:ext cx="2749724" cy="148896"/>
          </a:xfrm>
          <a:prstGeom prst="leftRightArrow">
            <a:avLst>
              <a:gd name="adj1" fmla="val 21694"/>
              <a:gd name="adj2" fmla="val 166596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3" name="Shape 263"/>
          <p:cNvSpPr/>
          <p:nvPr/>
        </p:nvSpPr>
        <p:spPr>
          <a:xfrm>
            <a:off x="7439648" y="536643"/>
            <a:ext cx="1516494" cy="41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/>
            </a:lvl1pPr>
          </a:lstStyle>
          <a:p>
            <a:pPr/>
            <a:r>
              <a:t>loading 5%</a:t>
            </a:r>
          </a:p>
        </p:txBody>
      </p:sp>
      <p:graphicFrame>
        <p:nvGraphicFramePr>
          <p:cNvPr id="264" name="Table 264"/>
          <p:cNvGraphicFramePr/>
          <p:nvPr/>
        </p:nvGraphicFramePr>
        <p:xfrm>
          <a:off x="9850120" y="594548"/>
          <a:ext cx="3027556" cy="5814376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707697"/>
                <a:gridCol w="772472"/>
                <a:gridCol w="774913"/>
                <a:gridCol w="772472"/>
              </a:tblGrid>
              <a:tr h="36806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388">
                          <a:solidFill>
                            <a:srgbClr val="FFFFFF"/>
                          </a:solidFill>
                          <a:sym typeface="Helvetica"/>
                        </a:rPr>
                        <a:t>position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806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8.02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8.04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3.99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2.06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2.07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18.61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18.39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19.96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80.75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18.39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70.49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10.20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10.23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10.21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4.76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4.78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4.77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2.39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2.41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2.40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1.70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1.63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1.61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54.69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55.17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55.99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15.15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15.08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15.23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7.95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15.08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8.00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4.17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15.08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4.21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2.29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273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805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2.80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2.37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5"/>
                        <a:t>3.08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265" name="Shape 265"/>
          <p:cNvSpPr/>
          <p:nvPr/>
        </p:nvSpPr>
        <p:spPr>
          <a:xfrm>
            <a:off x="10501885" y="14287"/>
            <a:ext cx="172402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T2* Value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เพิ่มเงื่อนไขตรวจสอบค่า T2*</a:t>
            </a:r>
          </a:p>
        </p:txBody>
      </p:sp>
      <p:sp>
        <p:nvSpPr>
          <p:cNvPr id="268" name="Shape 2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57200" indent="-228600" defTabSz="457200">
              <a:spcBef>
                <a:spcPts val="0"/>
              </a:spcBef>
              <a:buSzPct val="100000"/>
              <a:buFont typeface="Helvetica"/>
              <a:buChar char="-"/>
              <a:defRPr sz="2200">
                <a:uFill>
                  <a:solidFill>
                    <a:srgbClr val="000000"/>
                  </a:solidFill>
                </a:u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การตรวขสอบว่าค่า </a:t>
            </a:r>
            <a:r>
              <a:t>T2* </a:t>
            </a:r>
            <a:r>
              <a:t>ที่ได้ถูกต้องหรือไม่</a:t>
            </a:r>
          </a:p>
          <a:p>
            <a:pPr marL="457200" indent="-228600" defTabSz="457200">
              <a:spcBef>
                <a:spcPts val="0"/>
              </a:spcBef>
              <a:buSzPct val="100000"/>
              <a:buFont typeface="Helvetica"/>
              <a:buChar char="-"/>
              <a:defRPr sz="2200">
                <a:uFill>
                  <a:solidFill>
                    <a:srgbClr val="000000"/>
                  </a:solidFill>
                </a:u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      1. </a:t>
            </a:r>
            <a:r>
              <a:t>ค่า </a:t>
            </a:r>
            <a:r>
              <a:t>ratio </a:t>
            </a:r>
            <a:r>
              <a:t>ต้องมีค่าต่ำกว่า  </a:t>
            </a:r>
            <a:r>
              <a:t>0.317 </a:t>
            </a:r>
          </a:p>
          <a:p>
            <a:pPr marL="457200" indent="-228600" defTabSz="457200">
              <a:spcBef>
                <a:spcPts val="0"/>
              </a:spcBef>
              <a:buSzPct val="100000"/>
              <a:buFont typeface="Helvetica"/>
              <a:buChar char="-"/>
              <a:defRPr sz="2200">
                <a:uFill>
                  <a:solidFill>
                    <a:srgbClr val="000000"/>
                  </a:solidFill>
                </a:u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      2. </a:t>
            </a:r>
            <a:r>
              <a:t>ค่า </a:t>
            </a:r>
            <a:r>
              <a:t>T2* </a:t>
            </a:r>
            <a:r>
              <a:t>ต้องไม่ติดลบ</a:t>
            </a:r>
          </a:p>
          <a:p>
            <a:pPr marL="457200" indent="-228600" defTabSz="457200">
              <a:spcBef>
                <a:spcPts val="0"/>
              </a:spcBef>
              <a:buSzPct val="100000"/>
              <a:buFont typeface="Helvetica"/>
              <a:buChar char="-"/>
              <a:defRPr sz="2200">
                <a:uFill>
                  <a:solidFill>
                    <a:srgbClr val="000000"/>
                  </a:solidFill>
                </a:uFill>
                <a:latin typeface="TH SarabunPSK"/>
                <a:ea typeface="TH SarabunPSK"/>
                <a:cs typeface="TH SarabunPSK"/>
                <a:sym typeface="TH SarabunPSK"/>
              </a:defRPr>
            </a:pPr>
            <a:r>
              <a:t>      </a:t>
            </a:r>
            <a:r>
              <a:t>ถ้าไม่ถูกต้องจะกำหนดให้ค่า </a:t>
            </a:r>
            <a:r>
              <a:t>T2* </a:t>
            </a:r>
            <a:r>
              <a:t>มีค่าต่ำกว่า </a:t>
            </a:r>
            <a:r>
              <a:t>1.097 </a:t>
            </a:r>
            <a:r>
              <a:t>โดยกำหนดให้มีค่าเท่ากับ </a:t>
            </a:r>
            <a:r>
              <a:t>0.549 เพื่อง่ายแก่การ plot chart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TRIMTESTAVG_ROI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9644" y="1397994"/>
            <a:ext cx="3409051" cy="340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TRIMTESTAVG_ROI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4017" y="4950927"/>
            <a:ext cx="3400305" cy="3400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TRIMTESTAVG_ROI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57546" y="1397994"/>
            <a:ext cx="3409052" cy="340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TRIMTESTAVG_ROI0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68690" y="4950927"/>
            <a:ext cx="3386764" cy="338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TRIMTESTAVG_ROI0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95449" y="1397994"/>
            <a:ext cx="3409052" cy="340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TRIMTESTAVG_ROI0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99822" y="4946554"/>
            <a:ext cx="3409051" cy="3409052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3429558" y="299236"/>
            <a:ext cx="61456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transfer roi from 1.5 to 3 Tesla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" name="Table 270"/>
          <p:cNvGraphicFramePr/>
          <p:nvPr/>
        </p:nvGraphicFramePr>
        <p:xfrm>
          <a:off x="376261" y="1718378"/>
          <a:ext cx="12255453" cy="8340726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1" rtl="0">
                <a:tableStyleId>{CF821DB8-F4EB-4A41-A1BA-3FCAFE7338EE}</a:tableStyleId>
              </a:tblPr>
              <a:tblGrid>
                <a:gridCol w="934317"/>
                <a:gridCol w="720889"/>
                <a:gridCol w="720889"/>
                <a:gridCol w="720889"/>
                <a:gridCol w="720889"/>
                <a:gridCol w="720889"/>
                <a:gridCol w="720889"/>
                <a:gridCol w="720889"/>
                <a:gridCol w="720889"/>
                <a:gridCol w="720889"/>
                <a:gridCol w="807395"/>
                <a:gridCol w="792978"/>
                <a:gridCol w="807395"/>
                <a:gridCol w="807395"/>
                <a:gridCol w="807395"/>
                <a:gridCol w="807395"/>
              </a:tblGrid>
              <a:tr h="393700">
                <a:tc gridSpan="16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39">
                          <a:sym typeface="Helvetica"/>
                        </a:rPr>
                        <a:t>1.5Tesla CMRtools Result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54000">
                <a:tc rowSpan="2"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sym typeface="Helvetica"/>
                        </a:rPr>
                        <a:t>date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 gridSpan="15">
                  <a:txBody>
                    <a:bodyPr/>
                    <a:lstStyle/>
                    <a:p>
                      <a:pPr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T2* value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54000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2014-09-30'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7.472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3.860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2.094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12.325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55.463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8.954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4.320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2.377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51.289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14.185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7.781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4.056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2.160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2.079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2014-10-08'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7.617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3.926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1.958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17.812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88.170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9.677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4.505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2.350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1.802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63.018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14.653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7.503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3.959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2.077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2.714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2014-10-15'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8.033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4.015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2.069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17.659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82.364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10.235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4.758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55.377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15.233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7.933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4.152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2.170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2.612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2014-10-22'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7.733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3.981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2.103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16.333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99.779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10.323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4.708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1.673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64.793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14.631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7.857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4.067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2.391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2014-11-05'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7.672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3.933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19.128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98.721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10.082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4.626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2.408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1.727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58.036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14.813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7.833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4.088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2.328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2.294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2014-11-12'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7.579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3.885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2.129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19.123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104.508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9.946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4.633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2.417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1.575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69.908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14.425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7.528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3.844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2.228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2.726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2014-11-19'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7.957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4.128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2.162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14.417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90.513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10.242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4.753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2.462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1.727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62.562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15.178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8.150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4.178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2.299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2.309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2014-11-26'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8.363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4.320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2.316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13.467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89.903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10.683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4.893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2.554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1.668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49.213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16.303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8.689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4.442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2.444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2.114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2014-12-03'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8.453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4.375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11.064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83.863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10.372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5.004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2.571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1.617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49.300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16.338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8.792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4.517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2.456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1.910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2014-12-10'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8.037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4.180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8.043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79.613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10.233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4.773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2.530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1.490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42.714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14.799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8.030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4.195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2.248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1.818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2014-12-17'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7.981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4.110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2.392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88.821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10.259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4.673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2.466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1.487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40.002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14.936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8.020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4.148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2014-12-24'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8.146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4.167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12.296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70.749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10.327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4.750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2.466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1.527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36.942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15.194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8.184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4.206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2.260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1.919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2015-01-21'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7.914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4.166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2.260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9.619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60.496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10.507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4.804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2.636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1.609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27.603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15.063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8.042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4.184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2.257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1.819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2015-01-28'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7.981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4.216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2.304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14.208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112.086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10.664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4.980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2.663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1.671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40.998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15.403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8.218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4.290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2.334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2.053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2015-02-04'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7.421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3.892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2.169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18.980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101.124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10.182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4.718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2.596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1.597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46.076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14.100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7.394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3.805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2.540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7.891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4.077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2.182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13.791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87.078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10.179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4.727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2.487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1.633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50.522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15.017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7.997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4.142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2.256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2.205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1" name="Shape 271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Result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Table 273"/>
          <p:cNvGraphicFramePr/>
          <p:nvPr/>
        </p:nvGraphicFramePr>
        <p:xfrm>
          <a:off x="312101" y="1718378"/>
          <a:ext cx="12383773" cy="8340726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1" rtl="0">
                <a:tableStyleId>{CF821DB8-F4EB-4A41-A1BA-3FCAFE7338EE}</a:tableStyleId>
              </a:tblPr>
              <a:tblGrid>
                <a:gridCol w="925931"/>
                <a:gridCol w="761653"/>
                <a:gridCol w="731784"/>
                <a:gridCol w="731784"/>
                <a:gridCol w="731784"/>
                <a:gridCol w="731784"/>
                <a:gridCol w="731784"/>
                <a:gridCol w="731784"/>
                <a:gridCol w="731784"/>
                <a:gridCol w="731784"/>
                <a:gridCol w="806456"/>
                <a:gridCol w="806456"/>
                <a:gridCol w="806456"/>
                <a:gridCol w="806456"/>
                <a:gridCol w="806456"/>
                <a:gridCol w="806456"/>
              </a:tblGrid>
              <a:tr h="393700">
                <a:tc gridSpan="16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40">
                          <a:sym typeface="Helvetica"/>
                        </a:rPr>
                        <a:t>1.5Tesla MRIM Result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540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sym typeface="Helvetica"/>
                        </a:rPr>
                        <a:t>date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 gridSpan="15">
                  <a:txBody>
                    <a:bodyPr/>
                    <a:lstStyle/>
                    <a:p>
                      <a:pPr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T2* value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 sz="1200">
                          <a:sym typeface="Helvetica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2014-09-30'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7.207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3.644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2.031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1.807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8.906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4.248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2.207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1.316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13.905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7.425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3.701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1.891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1.487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2014-10-08'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7.440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3.686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1.868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1.494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9.271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4.253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2.245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1.242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14.382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7.053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3.633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2.431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2014-10-15'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7.741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3.705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1.826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1.620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10.015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4.431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2.333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1.209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15.131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7.572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3.778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2.394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1.628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2014-10-22'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7.449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3.685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2.054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1.691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9.890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4.370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2.294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1.110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14.322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7.463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3.910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1.869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2014-11-05'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7.494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3.679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1.936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9.629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4.454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2.337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1.158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14.522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7.408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3.651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1.896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1.580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2014-11-12'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7.420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3.680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2.020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1.773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9.539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4.556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2.339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1.136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14.363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7.281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2.443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1.600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2014-11-19'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7.795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3.904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1.906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1.564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9.954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4.456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2.297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1.212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14.953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7.803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3.924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1.975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1.536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2014-11-26'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8.149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4.043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2.040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1.434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10.152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4.545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2.374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1.247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15.928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8.268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4.098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2.402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2014-12-03'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8.297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4.070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2.028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1.422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10.086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4.861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2.437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1.205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16.331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8.506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4.224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2.376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1.407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2014-12-10'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7.919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3.933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1.910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1.312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9.950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4.529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1.174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14.711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7.678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3.809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2.144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1.370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2014-12-17'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7.670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3.858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1.889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1.332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9.997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4.486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2.430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1.184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14.873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7.730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3.954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2.128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1.395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2014-12-24'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7.901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3.911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1.907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1.264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9.937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4.445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2.397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1.206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2.037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14.909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7.770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4.026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2.163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1.448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2015-01-21'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7.647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3.970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2.091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1.286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10.280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4.693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2.647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1.332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1.867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14.823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7.585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3.968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1.396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2015-01-28'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7.934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3.952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2.072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1.489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10.348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4.700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2.542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1.353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15.234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7.839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3.932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1.935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2015-02-04'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7.360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3.680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2.011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1.643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9.854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4.478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2.440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1.258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14.090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7.040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3.472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1.807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1.568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7.695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3.827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1.973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1.518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9.854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4.500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2.380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1.223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0.736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14.832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7.628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3.844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2.137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1.505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4" name="Shape 274"/>
          <p:cNvSpPr/>
          <p:nvPr/>
        </p:nvSpPr>
        <p:spPr>
          <a:xfrm>
            <a:off x="6601086" y="8166246"/>
            <a:ext cx="607253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T2* value on table = 0.549 mean T2* value less than 1.097</a:t>
            </a:r>
          </a:p>
        </p:txBody>
      </p:sp>
      <p:sp>
        <p:nvSpPr>
          <p:cNvPr id="275" name="Shape 275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Result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" name="Table 277"/>
          <p:cNvGraphicFramePr/>
          <p:nvPr/>
        </p:nvGraphicFramePr>
        <p:xfrm>
          <a:off x="359473" y="1716942"/>
          <a:ext cx="12289029" cy="5521326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1" rtl="0">
                <a:tableStyleId>{CF821DB8-F4EB-4A41-A1BA-3FCAFE7338EE}</a:tableStyleId>
              </a:tblPr>
              <a:tblGrid>
                <a:gridCol w="918845"/>
                <a:gridCol w="755824"/>
                <a:gridCol w="726184"/>
                <a:gridCol w="726184"/>
                <a:gridCol w="726184"/>
                <a:gridCol w="726184"/>
                <a:gridCol w="726184"/>
                <a:gridCol w="726184"/>
                <a:gridCol w="726184"/>
                <a:gridCol w="726184"/>
                <a:gridCol w="800284"/>
                <a:gridCol w="800284"/>
                <a:gridCol w="800284"/>
                <a:gridCol w="800284"/>
                <a:gridCol w="800284"/>
                <a:gridCol w="800284"/>
              </a:tblGrid>
              <a:tr h="393700">
                <a:tc gridSpan="16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40">
                          <a:sym typeface="Helvetica"/>
                        </a:rPr>
                        <a:t>3Tesla MRIM Result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8400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sym typeface="Helvetica"/>
                        </a:rPr>
                        <a:t>date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 gridSpan="15">
                  <a:txBody>
                    <a:bodyPr/>
                    <a:lstStyle/>
                    <a:p>
                      <a:pPr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T2* value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87193">
                <a:tc>
                  <a:txBody>
                    <a:bodyPr/>
                    <a:lstStyle/>
                    <a:p>
                      <a:pPr algn="l" defTabSz="457200">
                        <a:defRPr b="0" sz="1200">
                          <a:sym typeface="Helvetica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position15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64B2DF"/>
                    </a:solidFill>
                  </a:tcPr>
                </a:tc>
              </a:tr>
              <a:tr h="287193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2014-09-30'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5.459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2.864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1.771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1.565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6.624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2.949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2.036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1.094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17.389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5.914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2.998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1.643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1.146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2014-10-08'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6.507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3.523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1.473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1.668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9.287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3.907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2.196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11.171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6.314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3.987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1.089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1.140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2014-10-15'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6.835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8.497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4.231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1.175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15.874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6.909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3.780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1.196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1.184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2014-10-22'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6.872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3.590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1.692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1.606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8.660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3.623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2.074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1.128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12.666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6.640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3.965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1.421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0.967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2014-11-05'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7.808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3.479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1.372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10.816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4.965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1.210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13.094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6.346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3.833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1.617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1.606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2014-11-12'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6.508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3.240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0.992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8.857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5.048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1.926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1.262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9.919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5.560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3.227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1.476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1.542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2014-11-19'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7.081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1.341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1.388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8.231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3.930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2.170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0.921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10.281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6.108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3.762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1.428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1.488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2014-11-26'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8.647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3.762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1.487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1.051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11.591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4.985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1.600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1.139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17.732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6.961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3.986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1.752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2014-12-03'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7.376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3.595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1.374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1.054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6.210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3.464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1.662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0.927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9.666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6.228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3.389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2014-12-10'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5.453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3.291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1.083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2.139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8.525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3.233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1.175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7.174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5.065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2.655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1.741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1.792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2014-12-17'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6.116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3.445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1.362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0.916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12.673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3.281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1.619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0.856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10.074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6.209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3.380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1.407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1.129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2014-12-24'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6.615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3.417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1.217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1.280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10.846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4.021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1.917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1.173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10.913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6.507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3.741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1.446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1.434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2015-01-21'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7.199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3.438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1.342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1.338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11.279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4.105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1.018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12.445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6.544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3.459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1.589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1.121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840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2015-01-28'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6.797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3.418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1.250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0.801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8.200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3.441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1.702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0.868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12.581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6.258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3.443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1.745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0.913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8EEF1"/>
                    </a:solidFill>
                  </a:tcPr>
                </a:tc>
              </a:tr>
              <a:tr h="287193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2015-02-04'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5.430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3.816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1.472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11.056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3.157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2.054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1.183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10.160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6.081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3.768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1.334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1.297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87193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67DA2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6.714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3.461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1.382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1.206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9.423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3.889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1.887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1.058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0.570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12.076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6.243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3.558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1.501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67DA2"/>
                          </a:solidFill>
                          <a:sym typeface="Helvetica"/>
                        </a:rPr>
                        <a:t>1.258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8" name="Shape 278"/>
          <p:cNvSpPr/>
          <p:nvPr/>
        </p:nvSpPr>
        <p:spPr>
          <a:xfrm>
            <a:off x="6601086" y="8166246"/>
            <a:ext cx="607253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T2* value on table = 0.549 mean T2* value less than 1.097</a:t>
            </a:r>
          </a:p>
        </p:txBody>
      </p:sp>
      <p:sp>
        <p:nvSpPr>
          <p:cNvPr id="279" name="Shape 279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Result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et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9660" y="1586122"/>
            <a:ext cx="8775140" cy="6581356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hape 282"/>
          <p:cNvSpPr/>
          <p:nvPr/>
        </p:nvSpPr>
        <p:spPr>
          <a:xfrm>
            <a:off x="6781343" y="376580"/>
            <a:ext cx="36717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set1 loading 20%</a:t>
            </a:r>
          </a:p>
        </p:txBody>
      </p:sp>
      <p:graphicFrame>
        <p:nvGraphicFramePr>
          <p:cNvPr id="283" name="Table 283"/>
          <p:cNvGraphicFramePr/>
          <p:nvPr/>
        </p:nvGraphicFramePr>
        <p:xfrm>
          <a:off x="125476" y="546039"/>
          <a:ext cx="5473775" cy="866596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{4C3C2611-4C71-4FC5-86AE-919BDF0F9419}</a:tableStyleId>
              </a:tblPr>
              <a:tblGrid>
                <a:gridCol w="708379"/>
                <a:gridCol w="1159257"/>
                <a:gridCol w="916097"/>
                <a:gridCol w="918845"/>
                <a:gridCol w="918845"/>
              </a:tblGrid>
              <a:tr h="508912">
                <a:tc rowSpan="2"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73">
                          <a:sym typeface="Helvetica"/>
                        </a:rPr>
                        <a:t>posi tion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457200"/>
                      <a:r>
                        <a:rPr b="1" sz="17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T2* mean value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defTabSz="457200"/>
                      <a:r>
                        <a:rPr b="1" sz="17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Conc.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</a:tr>
              <a:tr h="513914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b="1" sz="17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b="1" sz="17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1.5T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b="1" sz="17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3T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vMerge="1">
                  <a:tcPr/>
                </a:tc>
              </a:tr>
              <a:tr h="51391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7.891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7.695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6.714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0.505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4.077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3.827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3.461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1.973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1.382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13.791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1.206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2.470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87.078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5.059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10.179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9.854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9.423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0.871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4.727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4.500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3.889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2.487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1.887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1.633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1.223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1.058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6.387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50.522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0.736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0.570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12.421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15.017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14.832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12.076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7.997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7.628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6.243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4.142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3.844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3.558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3.375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2.256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2.137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6.956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2.205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1.258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9.698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et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6475" y="1614928"/>
            <a:ext cx="8698325" cy="6523744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>
            <a:off x="6819750" y="549905"/>
            <a:ext cx="367177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set2 loading 10%</a:t>
            </a:r>
          </a:p>
        </p:txBody>
      </p:sp>
      <p:graphicFrame>
        <p:nvGraphicFramePr>
          <p:cNvPr id="287" name="Table 287"/>
          <p:cNvGraphicFramePr/>
          <p:nvPr/>
        </p:nvGraphicFramePr>
        <p:xfrm>
          <a:off x="125476" y="546039"/>
          <a:ext cx="5473775" cy="866596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{4C3C2611-4C71-4FC5-86AE-919BDF0F9419}</a:tableStyleId>
              </a:tblPr>
              <a:tblGrid>
                <a:gridCol w="708379"/>
                <a:gridCol w="1159257"/>
                <a:gridCol w="916097"/>
                <a:gridCol w="918845"/>
                <a:gridCol w="918845"/>
              </a:tblGrid>
              <a:tr h="508912">
                <a:tc rowSpan="2"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73">
                          <a:sym typeface="Helvetica"/>
                        </a:rPr>
                        <a:t>posi tion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457200"/>
                      <a:r>
                        <a:rPr b="1" sz="17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T2* mean value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defTabSz="457200"/>
                      <a:r>
                        <a:rPr b="1" sz="17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Conc.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</a:tr>
              <a:tr h="513914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b="1" sz="17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b="1" sz="17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1.5T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b="1" sz="17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3T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vMerge="1">
                  <a:tcPr/>
                </a:tc>
              </a:tr>
              <a:tr h="51391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7.891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7.695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6.714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0.505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4.077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3.827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3.461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1.973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1.382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13.791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1.206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2.470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87.078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5.059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10.179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9.854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9.423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0.871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4.727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4.500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3.889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2.487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1.887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1.633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1.223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1.058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6.387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50.522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0.736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0.570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12.421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15.017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14.832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12.076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7.997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7.628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6.243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4.142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3.844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3.558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3.375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2.256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2.137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6.956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2.205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1.258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9.698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et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1033" y="1624137"/>
            <a:ext cx="8673767" cy="6505326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/>
          <p:nvPr/>
        </p:nvSpPr>
        <p:spPr>
          <a:xfrm>
            <a:off x="6959131" y="392337"/>
            <a:ext cx="34175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set3 loading 5%</a:t>
            </a:r>
          </a:p>
        </p:txBody>
      </p:sp>
      <p:graphicFrame>
        <p:nvGraphicFramePr>
          <p:cNvPr id="291" name="Table 291"/>
          <p:cNvGraphicFramePr/>
          <p:nvPr/>
        </p:nvGraphicFramePr>
        <p:xfrm>
          <a:off x="125476" y="546039"/>
          <a:ext cx="5473775" cy="8665967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{4C3C2611-4C71-4FC5-86AE-919BDF0F9419}</a:tableStyleId>
              </a:tblPr>
              <a:tblGrid>
                <a:gridCol w="708379"/>
                <a:gridCol w="1159257"/>
                <a:gridCol w="916097"/>
                <a:gridCol w="918845"/>
                <a:gridCol w="918845"/>
              </a:tblGrid>
              <a:tr h="508912">
                <a:tc rowSpan="2"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73">
                          <a:sym typeface="Helvetica"/>
                        </a:rPr>
                        <a:t>posi tion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457200"/>
                      <a:r>
                        <a:rPr b="1" sz="17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T2* mean value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defTabSz="457200"/>
                      <a:r>
                        <a:rPr b="1" sz="17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Conc.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</a:tr>
              <a:tr h="513914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b="1" sz="17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b="1" sz="17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1.5T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b="1" sz="17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3T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vMerge="1">
                  <a:tcPr/>
                </a:tc>
              </a:tr>
              <a:tr h="513914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7.891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7.695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6.714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0.505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4.077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3.827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3.461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1.973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1.382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13.791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1.206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2.470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87.078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5.059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10.179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9.854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9.423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0.871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4.727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4.500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3.889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2.487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1.887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1.633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1.223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1.058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6.387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50.522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0.736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0.570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12.421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15.017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14.832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12.076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7.997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7.628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6.243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4.142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3.844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3.558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3.375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2.256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2.137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6.956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8912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73"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2.205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1.258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073">
                          <a:solidFill>
                            <a:schemeClr val="accent1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9.698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orig_img_ROI_15T_01.jpg"/>
          <p:cNvPicPr>
            <a:picLocks noChangeAspect="1"/>
          </p:cNvPicPr>
          <p:nvPr/>
        </p:nvPicPr>
        <p:blipFill>
          <a:blip r:embed="rId2">
            <a:extLst/>
          </a:blip>
          <a:srcRect l="19551" t="53538" r="54565" b="11777"/>
          <a:stretch>
            <a:fillRect/>
          </a:stretch>
        </p:blipFill>
        <p:spPr>
          <a:xfrm>
            <a:off x="-25728" y="-34110"/>
            <a:ext cx="4229101" cy="4250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dicom_img_fig_ROI_15T_01.jpg"/>
          <p:cNvPicPr>
            <a:picLocks noChangeAspect="1"/>
          </p:cNvPicPr>
          <p:nvPr/>
        </p:nvPicPr>
        <p:blipFill>
          <a:blip r:embed="rId3">
            <a:extLst/>
          </a:blip>
          <a:srcRect l="27143" t="14197" r="26260" b="24104"/>
          <a:stretch>
            <a:fillRect/>
          </a:stretch>
        </p:blipFill>
        <p:spPr>
          <a:xfrm>
            <a:off x="4387850" y="-8908"/>
            <a:ext cx="4229100" cy="419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roi.png"/>
          <p:cNvPicPr>
            <a:picLocks noChangeAspect="1"/>
          </p:cNvPicPr>
          <p:nvPr/>
        </p:nvPicPr>
        <p:blipFill>
          <a:blip r:embed="rId4">
            <a:extLst/>
          </a:blip>
          <a:srcRect l="22413" t="15819" r="21408" b="16394"/>
          <a:stretch>
            <a:fillRect/>
          </a:stretch>
        </p:blipFill>
        <p:spPr>
          <a:xfrm>
            <a:off x="8792122" y="37526"/>
            <a:ext cx="4229101" cy="410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orig_img_ROI_15T_01.jpg"/>
          <p:cNvPicPr>
            <a:picLocks noChangeAspect="1"/>
          </p:cNvPicPr>
          <p:nvPr/>
        </p:nvPicPr>
        <p:blipFill>
          <a:blip r:embed="rId2">
            <a:extLst/>
          </a:blip>
          <a:srcRect l="50025" t="49037" r="15108" b="4719"/>
          <a:stretch>
            <a:fillRect/>
          </a:stretch>
        </p:blipFill>
        <p:spPr>
          <a:xfrm>
            <a:off x="-25728" y="4362989"/>
            <a:ext cx="4229104" cy="4206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TRIMTESTAVG_T01.png"/>
          <p:cNvPicPr>
            <a:picLocks noChangeAspect="1"/>
          </p:cNvPicPr>
          <p:nvPr/>
        </p:nvPicPr>
        <p:blipFill>
          <a:blip r:embed="rId5">
            <a:extLst/>
          </a:blip>
          <a:srcRect l="5989" t="0" r="0" b="0"/>
          <a:stretch>
            <a:fillRect/>
          </a:stretch>
        </p:blipFill>
        <p:spPr>
          <a:xfrm>
            <a:off x="4266672" y="4446894"/>
            <a:ext cx="4775728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TRIMTESTAVG_T01.png"/>
          <p:cNvPicPr>
            <a:picLocks noChangeAspect="1"/>
          </p:cNvPicPr>
          <p:nvPr/>
        </p:nvPicPr>
        <p:blipFill>
          <a:blip r:embed="rId6">
            <a:extLst/>
          </a:blip>
          <a:srcRect l="5682" t="0" r="0" b="0"/>
          <a:stretch>
            <a:fillRect/>
          </a:stretch>
        </p:blipFill>
        <p:spPr>
          <a:xfrm>
            <a:off x="8655359" y="4446894"/>
            <a:ext cx="4791314" cy="381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hape 299"/>
          <p:cNvSpPr/>
          <p:nvPr/>
        </p:nvSpPr>
        <p:spPr>
          <a:xfrm>
            <a:off x="965710" y="8542888"/>
            <a:ext cx="22462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T2* = 7.47</a:t>
            </a:r>
          </a:p>
        </p:txBody>
      </p:sp>
      <p:sp>
        <p:nvSpPr>
          <p:cNvPr id="300" name="Shape 300"/>
          <p:cNvSpPr/>
          <p:nvPr/>
        </p:nvSpPr>
        <p:spPr>
          <a:xfrm>
            <a:off x="907303" y="9027420"/>
            <a:ext cx="236303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CMRtools 1.5T</a:t>
            </a:r>
          </a:p>
        </p:txBody>
      </p:sp>
      <p:sp>
        <p:nvSpPr>
          <p:cNvPr id="301" name="Shape 301"/>
          <p:cNvSpPr/>
          <p:nvPr/>
        </p:nvSpPr>
        <p:spPr>
          <a:xfrm>
            <a:off x="5768359" y="8844367"/>
            <a:ext cx="177222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MRIM 1.5T</a:t>
            </a:r>
          </a:p>
        </p:txBody>
      </p:sp>
      <p:sp>
        <p:nvSpPr>
          <p:cNvPr id="302" name="Shape 302"/>
          <p:cNvSpPr/>
          <p:nvPr/>
        </p:nvSpPr>
        <p:spPr>
          <a:xfrm>
            <a:off x="10307973" y="8722620"/>
            <a:ext cx="148624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MRIM 3T</a:t>
            </a:r>
          </a:p>
        </p:txBody>
      </p:sp>
      <p:sp>
        <p:nvSpPr>
          <p:cNvPr id="303" name="Shape 303"/>
          <p:cNvSpPr/>
          <p:nvPr/>
        </p:nvSpPr>
        <p:spPr>
          <a:xfrm>
            <a:off x="5404257" y="8381109"/>
            <a:ext cx="250042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T2* = 7.207</a:t>
            </a:r>
          </a:p>
        </p:txBody>
      </p:sp>
      <p:sp>
        <p:nvSpPr>
          <p:cNvPr id="304" name="Shape 304"/>
          <p:cNvSpPr/>
          <p:nvPr/>
        </p:nvSpPr>
        <p:spPr>
          <a:xfrm>
            <a:off x="9800881" y="8238088"/>
            <a:ext cx="25004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T2* = 5.459</a:t>
            </a:r>
          </a:p>
        </p:txBody>
      </p:sp>
      <p:sp>
        <p:nvSpPr>
          <p:cNvPr id="305" name="Shape 305"/>
          <p:cNvSpPr/>
          <p:nvPr/>
        </p:nvSpPr>
        <p:spPr>
          <a:xfrm>
            <a:off x="9666350" y="9300198"/>
            <a:ext cx="3332154" cy="4699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position 1  Conc. 0.505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orig_img_ROI_15T_02.jpg"/>
          <p:cNvPicPr>
            <a:picLocks noChangeAspect="1"/>
          </p:cNvPicPr>
          <p:nvPr/>
        </p:nvPicPr>
        <p:blipFill>
          <a:blip r:embed="rId2">
            <a:extLst/>
          </a:blip>
          <a:srcRect l="19693" t="53713" r="54173" b="11350"/>
          <a:stretch>
            <a:fillRect/>
          </a:stretch>
        </p:blipFill>
        <p:spPr>
          <a:xfrm>
            <a:off x="-3682" y="40066"/>
            <a:ext cx="4229101" cy="4240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dicom_img_fig_ROI_15T_02.jpg"/>
          <p:cNvPicPr>
            <a:picLocks noChangeAspect="1"/>
          </p:cNvPicPr>
          <p:nvPr/>
        </p:nvPicPr>
        <p:blipFill>
          <a:blip r:embed="rId3">
            <a:extLst/>
          </a:blip>
          <a:srcRect l="27663" t="14570" r="26974" b="24181"/>
          <a:stretch>
            <a:fillRect/>
          </a:stretch>
        </p:blipFill>
        <p:spPr>
          <a:xfrm>
            <a:off x="4387850" y="18834"/>
            <a:ext cx="4229100" cy="4282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roi.png"/>
          <p:cNvPicPr>
            <a:picLocks noChangeAspect="1"/>
          </p:cNvPicPr>
          <p:nvPr/>
        </p:nvPicPr>
        <p:blipFill>
          <a:blip r:embed="rId4">
            <a:extLst/>
          </a:blip>
          <a:srcRect l="24496" t="16260" r="23671" b="16604"/>
          <a:stretch>
            <a:fillRect/>
          </a:stretch>
        </p:blipFill>
        <p:spPr>
          <a:xfrm>
            <a:off x="8779381" y="-5417"/>
            <a:ext cx="4229101" cy="4108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TRIMTESTAVG_T02.png"/>
          <p:cNvPicPr>
            <a:picLocks noChangeAspect="1"/>
          </p:cNvPicPr>
          <p:nvPr/>
        </p:nvPicPr>
        <p:blipFill>
          <a:blip r:embed="rId5">
            <a:extLst/>
          </a:blip>
          <a:srcRect l="6682" t="0" r="0" b="0"/>
          <a:stretch>
            <a:fillRect/>
          </a:stretch>
        </p:blipFill>
        <p:spPr>
          <a:xfrm>
            <a:off x="4301887" y="4506451"/>
            <a:ext cx="4740513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TRIMTESTAVG_T02.png"/>
          <p:cNvPicPr>
            <a:picLocks noChangeAspect="1"/>
          </p:cNvPicPr>
          <p:nvPr/>
        </p:nvPicPr>
        <p:blipFill>
          <a:blip r:embed="rId6">
            <a:extLst/>
          </a:blip>
          <a:srcRect l="5591" t="0" r="0" b="0"/>
          <a:stretch>
            <a:fillRect/>
          </a:stretch>
        </p:blipFill>
        <p:spPr>
          <a:xfrm>
            <a:off x="8637989" y="4506451"/>
            <a:ext cx="4795943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orig_img_ROI_15T_02.jpg"/>
          <p:cNvPicPr>
            <a:picLocks noChangeAspect="1"/>
          </p:cNvPicPr>
          <p:nvPr/>
        </p:nvPicPr>
        <p:blipFill>
          <a:blip r:embed="rId2">
            <a:extLst/>
          </a:blip>
          <a:srcRect l="50183" t="48932" r="15452" b="4984"/>
          <a:stretch>
            <a:fillRect/>
          </a:stretch>
        </p:blipFill>
        <p:spPr>
          <a:xfrm>
            <a:off x="-12383" y="4287550"/>
            <a:ext cx="4223547" cy="4247969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/>
          <p:nvPr/>
        </p:nvSpPr>
        <p:spPr>
          <a:xfrm>
            <a:off x="965710" y="8542888"/>
            <a:ext cx="22462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T2* = 3.86</a:t>
            </a:r>
          </a:p>
        </p:txBody>
      </p:sp>
      <p:sp>
        <p:nvSpPr>
          <p:cNvPr id="314" name="Shape 314"/>
          <p:cNvSpPr/>
          <p:nvPr/>
        </p:nvSpPr>
        <p:spPr>
          <a:xfrm>
            <a:off x="907303" y="9027420"/>
            <a:ext cx="236303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CMRtools 1.5T</a:t>
            </a:r>
          </a:p>
        </p:txBody>
      </p:sp>
      <p:sp>
        <p:nvSpPr>
          <p:cNvPr id="315" name="Shape 315"/>
          <p:cNvSpPr/>
          <p:nvPr/>
        </p:nvSpPr>
        <p:spPr>
          <a:xfrm>
            <a:off x="5768359" y="8844367"/>
            <a:ext cx="177222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MRIM 1.5T</a:t>
            </a:r>
          </a:p>
        </p:txBody>
      </p:sp>
      <p:sp>
        <p:nvSpPr>
          <p:cNvPr id="316" name="Shape 316"/>
          <p:cNvSpPr/>
          <p:nvPr/>
        </p:nvSpPr>
        <p:spPr>
          <a:xfrm>
            <a:off x="10307973" y="8722620"/>
            <a:ext cx="148624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MRIM 3T</a:t>
            </a:r>
          </a:p>
        </p:txBody>
      </p:sp>
      <p:sp>
        <p:nvSpPr>
          <p:cNvPr id="317" name="Shape 317"/>
          <p:cNvSpPr/>
          <p:nvPr/>
        </p:nvSpPr>
        <p:spPr>
          <a:xfrm>
            <a:off x="5404257" y="8381109"/>
            <a:ext cx="250042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T2* = 3.644</a:t>
            </a:r>
          </a:p>
        </p:txBody>
      </p:sp>
      <p:sp>
        <p:nvSpPr>
          <p:cNvPr id="318" name="Shape 318"/>
          <p:cNvSpPr/>
          <p:nvPr/>
        </p:nvSpPr>
        <p:spPr>
          <a:xfrm>
            <a:off x="9800881" y="8238088"/>
            <a:ext cx="25004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T2* = 2.864</a:t>
            </a:r>
          </a:p>
        </p:txBody>
      </p:sp>
      <p:sp>
        <p:nvSpPr>
          <p:cNvPr id="319" name="Shape 319"/>
          <p:cNvSpPr/>
          <p:nvPr/>
        </p:nvSpPr>
        <p:spPr>
          <a:xfrm>
            <a:off x="9666350" y="9300198"/>
            <a:ext cx="3332154" cy="4699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position 2  Conc. 0.789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orig_img_ROI_15T_03.jpg"/>
          <p:cNvPicPr>
            <a:picLocks noChangeAspect="1"/>
          </p:cNvPicPr>
          <p:nvPr/>
        </p:nvPicPr>
        <p:blipFill>
          <a:blip r:embed="rId2">
            <a:extLst/>
          </a:blip>
          <a:srcRect l="18962" t="53538" r="54143" b="10889"/>
          <a:stretch>
            <a:fillRect/>
          </a:stretch>
        </p:blipFill>
        <p:spPr>
          <a:xfrm>
            <a:off x="-7817" y="-22886"/>
            <a:ext cx="4229101" cy="4195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dicom_img_fig_ROI_15T_03.jpg"/>
          <p:cNvPicPr>
            <a:picLocks noChangeAspect="1"/>
          </p:cNvPicPr>
          <p:nvPr/>
        </p:nvPicPr>
        <p:blipFill>
          <a:blip r:embed="rId3">
            <a:extLst/>
          </a:blip>
          <a:srcRect l="27695" t="14548" r="26506" b="24342"/>
          <a:stretch>
            <a:fillRect/>
          </a:stretch>
        </p:blipFill>
        <p:spPr>
          <a:xfrm>
            <a:off x="4387850" y="-41341"/>
            <a:ext cx="4229100" cy="4232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roi.png"/>
          <p:cNvPicPr>
            <a:picLocks noChangeAspect="1"/>
          </p:cNvPicPr>
          <p:nvPr/>
        </p:nvPicPr>
        <p:blipFill>
          <a:blip r:embed="rId4">
            <a:extLst/>
          </a:blip>
          <a:srcRect l="23849" t="15904" r="23849" b="15904"/>
          <a:stretch>
            <a:fillRect/>
          </a:stretch>
        </p:blipFill>
        <p:spPr>
          <a:xfrm>
            <a:off x="8774088" y="7078"/>
            <a:ext cx="4229101" cy="413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TRIMTESTAVG_T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62400" y="4427667"/>
            <a:ext cx="5080000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TRIMTESTAVG_T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48638" y="4427667"/>
            <a:ext cx="508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orig_img_ROI_15T_03.jpg"/>
          <p:cNvPicPr>
            <a:picLocks noChangeAspect="1"/>
          </p:cNvPicPr>
          <p:nvPr/>
        </p:nvPicPr>
        <p:blipFill>
          <a:blip r:embed="rId2">
            <a:extLst/>
          </a:blip>
          <a:srcRect l="50250" t="49595" r="15411" b="4961"/>
          <a:stretch>
            <a:fillRect/>
          </a:stretch>
        </p:blipFill>
        <p:spPr>
          <a:xfrm>
            <a:off x="14185" y="4184051"/>
            <a:ext cx="4263988" cy="4232158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hape 327"/>
          <p:cNvSpPr/>
          <p:nvPr/>
        </p:nvSpPr>
        <p:spPr>
          <a:xfrm>
            <a:off x="965710" y="8542888"/>
            <a:ext cx="22462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T2* = 2.09</a:t>
            </a:r>
          </a:p>
        </p:txBody>
      </p:sp>
      <p:sp>
        <p:nvSpPr>
          <p:cNvPr id="328" name="Shape 328"/>
          <p:cNvSpPr/>
          <p:nvPr/>
        </p:nvSpPr>
        <p:spPr>
          <a:xfrm>
            <a:off x="907303" y="9027420"/>
            <a:ext cx="236303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CMRtools 1.5T</a:t>
            </a:r>
          </a:p>
        </p:txBody>
      </p:sp>
      <p:sp>
        <p:nvSpPr>
          <p:cNvPr id="329" name="Shape 329"/>
          <p:cNvSpPr/>
          <p:nvPr/>
        </p:nvSpPr>
        <p:spPr>
          <a:xfrm>
            <a:off x="5768359" y="8844367"/>
            <a:ext cx="177222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MRIM 1.5T</a:t>
            </a:r>
          </a:p>
        </p:txBody>
      </p:sp>
      <p:sp>
        <p:nvSpPr>
          <p:cNvPr id="330" name="Shape 330"/>
          <p:cNvSpPr/>
          <p:nvPr/>
        </p:nvSpPr>
        <p:spPr>
          <a:xfrm>
            <a:off x="10307973" y="8722620"/>
            <a:ext cx="148624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MRIM 3T</a:t>
            </a:r>
          </a:p>
        </p:txBody>
      </p:sp>
      <p:sp>
        <p:nvSpPr>
          <p:cNvPr id="331" name="Shape 331"/>
          <p:cNvSpPr/>
          <p:nvPr/>
        </p:nvSpPr>
        <p:spPr>
          <a:xfrm>
            <a:off x="5404257" y="8381109"/>
            <a:ext cx="250042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T2* = 2.031</a:t>
            </a:r>
          </a:p>
        </p:txBody>
      </p:sp>
      <p:sp>
        <p:nvSpPr>
          <p:cNvPr id="332" name="Shape 332"/>
          <p:cNvSpPr/>
          <p:nvPr/>
        </p:nvSpPr>
        <p:spPr>
          <a:xfrm>
            <a:off x="9800881" y="8238088"/>
            <a:ext cx="25004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T2* = 1.771</a:t>
            </a:r>
          </a:p>
        </p:txBody>
      </p:sp>
      <p:sp>
        <p:nvSpPr>
          <p:cNvPr id="333" name="Shape 333"/>
          <p:cNvSpPr/>
          <p:nvPr/>
        </p:nvSpPr>
        <p:spPr>
          <a:xfrm>
            <a:off x="9666350" y="9300198"/>
            <a:ext cx="3332154" cy="4699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position 3  Conc. 1.413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orig_img_ROI_15T_04.jpg"/>
          <p:cNvPicPr>
            <a:picLocks noChangeAspect="1"/>
          </p:cNvPicPr>
          <p:nvPr/>
        </p:nvPicPr>
        <p:blipFill>
          <a:blip r:embed="rId2">
            <a:extLst/>
          </a:blip>
          <a:srcRect l="19267" t="53468" r="53864" b="10691"/>
          <a:stretch>
            <a:fillRect/>
          </a:stretch>
        </p:blipFill>
        <p:spPr>
          <a:xfrm>
            <a:off x="37434" y="-24180"/>
            <a:ext cx="4229101" cy="4230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dicom_img_fig_ROI_15T_04.jpg"/>
          <p:cNvPicPr>
            <a:picLocks noChangeAspect="1"/>
          </p:cNvPicPr>
          <p:nvPr/>
        </p:nvPicPr>
        <p:blipFill>
          <a:blip r:embed="rId3">
            <a:extLst/>
          </a:blip>
          <a:srcRect l="27154" t="14331" r="26327" b="23844"/>
          <a:stretch>
            <a:fillRect/>
          </a:stretch>
        </p:blipFill>
        <p:spPr>
          <a:xfrm>
            <a:off x="4387850" y="-16441"/>
            <a:ext cx="4229100" cy="4215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roi.png"/>
          <p:cNvPicPr>
            <a:picLocks noChangeAspect="1"/>
          </p:cNvPicPr>
          <p:nvPr/>
        </p:nvPicPr>
        <p:blipFill>
          <a:blip r:embed="rId4">
            <a:extLst/>
          </a:blip>
          <a:srcRect l="24301" t="16232" r="24301" b="16232"/>
          <a:stretch>
            <a:fillRect/>
          </a:stretch>
        </p:blipFill>
        <p:spPr>
          <a:xfrm>
            <a:off x="8738265" y="7570"/>
            <a:ext cx="4229101" cy="4167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TRIMTESTAVG_T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62400" y="4285855"/>
            <a:ext cx="5080000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TRIMTESTAVG_T0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12815" y="4285855"/>
            <a:ext cx="508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orig_img_ROI_15T_04.jpg"/>
          <p:cNvPicPr>
            <a:picLocks noChangeAspect="1"/>
          </p:cNvPicPr>
          <p:nvPr/>
        </p:nvPicPr>
        <p:blipFill>
          <a:blip r:embed="rId2">
            <a:extLst/>
          </a:blip>
          <a:srcRect l="50047" t="49148" r="15387" b="4947"/>
          <a:stretch>
            <a:fillRect/>
          </a:stretch>
        </p:blipFill>
        <p:spPr>
          <a:xfrm>
            <a:off x="7434" y="4212757"/>
            <a:ext cx="4289236" cy="4272179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Shape 341"/>
          <p:cNvSpPr/>
          <p:nvPr/>
        </p:nvSpPr>
        <p:spPr>
          <a:xfrm>
            <a:off x="838608" y="8542888"/>
            <a:ext cx="25004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T2* = 12.32</a:t>
            </a:r>
          </a:p>
        </p:txBody>
      </p:sp>
      <p:sp>
        <p:nvSpPr>
          <p:cNvPr id="342" name="Shape 342"/>
          <p:cNvSpPr/>
          <p:nvPr/>
        </p:nvSpPr>
        <p:spPr>
          <a:xfrm>
            <a:off x="907303" y="9027420"/>
            <a:ext cx="236303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CMRtools 1.5T</a:t>
            </a:r>
          </a:p>
        </p:txBody>
      </p:sp>
      <p:sp>
        <p:nvSpPr>
          <p:cNvPr id="343" name="Shape 343"/>
          <p:cNvSpPr/>
          <p:nvPr/>
        </p:nvSpPr>
        <p:spPr>
          <a:xfrm>
            <a:off x="5768359" y="8844367"/>
            <a:ext cx="177222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MRIM 1.5T</a:t>
            </a:r>
          </a:p>
        </p:txBody>
      </p:sp>
      <p:sp>
        <p:nvSpPr>
          <p:cNvPr id="344" name="Shape 344"/>
          <p:cNvSpPr/>
          <p:nvPr/>
        </p:nvSpPr>
        <p:spPr>
          <a:xfrm>
            <a:off x="10307973" y="8722620"/>
            <a:ext cx="148624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MRIM 3T</a:t>
            </a:r>
          </a:p>
        </p:txBody>
      </p:sp>
      <p:sp>
        <p:nvSpPr>
          <p:cNvPr id="345" name="Shape 345"/>
          <p:cNvSpPr/>
          <p:nvPr/>
        </p:nvSpPr>
        <p:spPr>
          <a:xfrm>
            <a:off x="5404257" y="8381109"/>
            <a:ext cx="250042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T2* = 1.807</a:t>
            </a:r>
          </a:p>
        </p:txBody>
      </p:sp>
      <p:sp>
        <p:nvSpPr>
          <p:cNvPr id="346" name="Shape 346"/>
          <p:cNvSpPr/>
          <p:nvPr/>
        </p:nvSpPr>
        <p:spPr>
          <a:xfrm>
            <a:off x="9800881" y="8238088"/>
            <a:ext cx="25004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T2* = 1.565</a:t>
            </a:r>
          </a:p>
        </p:txBody>
      </p:sp>
      <p:sp>
        <p:nvSpPr>
          <p:cNvPr id="347" name="Shape 347"/>
          <p:cNvSpPr/>
          <p:nvPr/>
        </p:nvSpPr>
        <p:spPr>
          <a:xfrm>
            <a:off x="9666350" y="9300198"/>
            <a:ext cx="3332154" cy="4699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position 4  Conc. 2.470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0" name="fig_user1vsuser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1" name="Table 141"/>
          <p:cNvGraphicFramePr/>
          <p:nvPr/>
        </p:nvGraphicFramePr>
        <p:xfrm>
          <a:off x="7382933" y="6011333"/>
          <a:ext cx="5149586" cy="215569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287396"/>
                <a:gridCol w="1287396"/>
                <a:gridCol w="1287396"/>
                <a:gridCol w="1287396"/>
              </a:tblGrid>
              <a:tr h="538923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Correlation</a:t>
                      </a:r>
                    </a:p>
                  </a:txBody>
                  <a:tcPr marL="50800" marR="50800" marT="50800" marB="50800" anchor="ctr" anchorCtr="0" horzOverflow="overflow"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38923"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/>
                      </a:solidFill>
                      <a:miter lim="400000"/>
                    </a:lnL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0.9968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225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chemeClr val="accent5"/>
                      </a:solidFill>
                      <a:miter lim="400000"/>
                    </a:lnR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38923"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0.9908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255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</a:tcPr>
                </a:tc>
              </a:tr>
              <a:tr h="538923"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0.9888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255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orig_img_ROI_15T_05.jpg"/>
          <p:cNvPicPr>
            <a:picLocks noChangeAspect="1"/>
          </p:cNvPicPr>
          <p:nvPr/>
        </p:nvPicPr>
        <p:blipFill>
          <a:blip r:embed="rId2">
            <a:extLst/>
          </a:blip>
          <a:srcRect l="19444" t="53663" r="53875" b="11637"/>
          <a:stretch>
            <a:fillRect/>
          </a:stretch>
        </p:blipFill>
        <p:spPr>
          <a:xfrm>
            <a:off x="-19623" y="-24903"/>
            <a:ext cx="4229101" cy="4124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dicom_img_fig_ROI_15T_05.jpg"/>
          <p:cNvPicPr>
            <a:picLocks noChangeAspect="1"/>
          </p:cNvPicPr>
          <p:nvPr/>
        </p:nvPicPr>
        <p:blipFill>
          <a:blip r:embed="rId3">
            <a:extLst/>
          </a:blip>
          <a:srcRect l="27347" t="14716" r="26358" b="24061"/>
          <a:stretch>
            <a:fillRect/>
          </a:stretch>
        </p:blipFill>
        <p:spPr>
          <a:xfrm>
            <a:off x="4387850" y="-59630"/>
            <a:ext cx="4229100" cy="4194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roi.png"/>
          <p:cNvPicPr>
            <a:picLocks noChangeAspect="1"/>
          </p:cNvPicPr>
          <p:nvPr/>
        </p:nvPicPr>
        <p:blipFill>
          <a:blip r:embed="rId4">
            <a:extLst/>
          </a:blip>
          <a:srcRect l="24013" t="16689" r="24013" b="16689"/>
          <a:stretch>
            <a:fillRect/>
          </a:stretch>
        </p:blipFill>
        <p:spPr>
          <a:xfrm>
            <a:off x="8795323" y="4862"/>
            <a:ext cx="4229101" cy="4065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TRIMTESTAVG_T0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62400" y="4144044"/>
            <a:ext cx="5080000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TRIMTESTAVG_T0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69872" y="4144044"/>
            <a:ext cx="508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orig_img_ROI_15T_05.jpg"/>
          <p:cNvPicPr>
            <a:picLocks noChangeAspect="1"/>
          </p:cNvPicPr>
          <p:nvPr/>
        </p:nvPicPr>
        <p:blipFill>
          <a:blip r:embed="rId2">
            <a:extLst/>
          </a:blip>
          <a:srcRect l="50293" t="49373" r="15410" b="4864"/>
          <a:stretch>
            <a:fillRect/>
          </a:stretch>
        </p:blipFill>
        <p:spPr>
          <a:xfrm>
            <a:off x="-772" y="4182034"/>
            <a:ext cx="4191424" cy="4194534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355"/>
          <p:cNvSpPr/>
          <p:nvPr/>
        </p:nvSpPr>
        <p:spPr>
          <a:xfrm>
            <a:off x="838608" y="8542888"/>
            <a:ext cx="25004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T2* = 55.46</a:t>
            </a:r>
          </a:p>
        </p:txBody>
      </p:sp>
      <p:sp>
        <p:nvSpPr>
          <p:cNvPr id="356" name="Shape 356"/>
          <p:cNvSpPr/>
          <p:nvPr/>
        </p:nvSpPr>
        <p:spPr>
          <a:xfrm>
            <a:off x="907303" y="9027420"/>
            <a:ext cx="236303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CMRtools 1.5T</a:t>
            </a:r>
          </a:p>
        </p:txBody>
      </p:sp>
      <p:sp>
        <p:nvSpPr>
          <p:cNvPr id="357" name="Shape 357"/>
          <p:cNvSpPr/>
          <p:nvPr/>
        </p:nvSpPr>
        <p:spPr>
          <a:xfrm>
            <a:off x="5768359" y="8844367"/>
            <a:ext cx="177222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MRIM 1.5T</a:t>
            </a:r>
          </a:p>
        </p:txBody>
      </p:sp>
      <p:sp>
        <p:nvSpPr>
          <p:cNvPr id="358" name="Shape 358"/>
          <p:cNvSpPr/>
          <p:nvPr/>
        </p:nvSpPr>
        <p:spPr>
          <a:xfrm>
            <a:off x="10307973" y="8722620"/>
            <a:ext cx="148624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MRIM 3T</a:t>
            </a:r>
          </a:p>
        </p:txBody>
      </p:sp>
      <p:sp>
        <p:nvSpPr>
          <p:cNvPr id="359" name="Shape 359"/>
          <p:cNvSpPr/>
          <p:nvPr/>
        </p:nvSpPr>
        <p:spPr>
          <a:xfrm>
            <a:off x="5404257" y="8381109"/>
            <a:ext cx="250042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T2* = 0.549</a:t>
            </a:r>
          </a:p>
        </p:txBody>
      </p:sp>
      <p:sp>
        <p:nvSpPr>
          <p:cNvPr id="360" name="Shape 360"/>
          <p:cNvSpPr/>
          <p:nvPr/>
        </p:nvSpPr>
        <p:spPr>
          <a:xfrm>
            <a:off x="9800881" y="8238088"/>
            <a:ext cx="25004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T2* = 0.549</a:t>
            </a:r>
          </a:p>
        </p:txBody>
      </p:sp>
      <p:sp>
        <p:nvSpPr>
          <p:cNvPr id="361" name="Shape 361"/>
          <p:cNvSpPr/>
          <p:nvPr/>
        </p:nvSpPr>
        <p:spPr>
          <a:xfrm>
            <a:off x="9666350" y="9300198"/>
            <a:ext cx="3332154" cy="4699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position 5  Conc. 5.059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correlat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64" name="Table 364"/>
          <p:cNvGraphicFramePr/>
          <p:nvPr/>
        </p:nvGraphicFramePr>
        <p:xfrm>
          <a:off x="8967425" y="2189041"/>
          <a:ext cx="3707026" cy="6079492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{4C3C2611-4C71-4FC5-86AE-919BDF0F9419}</a:tableStyleId>
              </a:tblPr>
              <a:tblGrid>
                <a:gridCol w="708379"/>
                <a:gridCol w="1159257"/>
                <a:gridCol w="916097"/>
                <a:gridCol w="918845"/>
              </a:tblGrid>
              <a:tr h="334272">
                <a:tc rowSpan="2"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477">
                          <a:sym typeface="Helvetica"/>
                        </a:rPr>
                        <a:t>posi tion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457200"/>
                      <a:r>
                        <a:rPr b="1" sz="147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T2* mean value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defTabSz="457200"/>
                      <a:r>
                        <a:rPr b="1" sz="147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Conc.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</a:tr>
              <a:tr h="337557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b="1" sz="147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b="1" sz="147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1.5T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vMerge="1">
                  <a:tcPr/>
                </a:tc>
              </a:tr>
              <a:tr h="36258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7.891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7.695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0.505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4.077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3.827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1.973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olidFill>
                            <a:schemeClr val="accent5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13.791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2.470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olidFill>
                            <a:schemeClr val="accent5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87.078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5.059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10.179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9.854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0.871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4.727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4.500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2.487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1.633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1.223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6.387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olidFill>
                            <a:schemeClr val="accent5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50.522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0.736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12.421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15.017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14.832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7.997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7.628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4.142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3.844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3.375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2.256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2.137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6.956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2.205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9.698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correlat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67" name="Table 367"/>
          <p:cNvGraphicFramePr/>
          <p:nvPr/>
        </p:nvGraphicFramePr>
        <p:xfrm>
          <a:off x="8772859" y="2210660"/>
          <a:ext cx="4625871" cy="6079491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{4C3C2611-4C71-4FC5-86AE-919BDF0F9419}</a:tableStyleId>
              </a:tblPr>
              <a:tblGrid>
                <a:gridCol w="708379"/>
                <a:gridCol w="1159257"/>
                <a:gridCol w="918845"/>
                <a:gridCol w="918845"/>
              </a:tblGrid>
              <a:tr h="334272">
                <a:tc rowSpan="2"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477">
                          <a:sym typeface="Helvetica"/>
                        </a:rPr>
                        <a:t>posi tion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457200"/>
                      <a:r>
                        <a:rPr b="1" sz="147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T2* mean value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defTabSz="457200"/>
                      <a:r>
                        <a:rPr b="1" sz="147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Conc.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</a:tr>
              <a:tr h="337557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b="1" sz="147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b="1" sz="147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3T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vMerge="1">
                  <a:tcPr/>
                </a:tc>
              </a:tr>
              <a:tr h="36258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7.891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6.714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0.505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4.077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3.461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2.182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1.382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olidFill>
                            <a:schemeClr val="accent5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13.791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1.206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2.470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olidFill>
                            <a:schemeClr val="accent5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87.078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5.059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10.179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9.423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0.871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4.727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3.889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2.487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1.887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1.633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1.058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6.387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olidFill>
                            <a:schemeClr val="accent5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50.522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0.570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12.421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15.017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12.076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7.997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6.243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4.142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3.558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3.375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2.256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6.956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2.205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1.258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9.698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correlat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correlat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71" name="Table 371"/>
          <p:cNvGraphicFramePr/>
          <p:nvPr/>
        </p:nvGraphicFramePr>
        <p:xfrm>
          <a:off x="9161991" y="2189041"/>
          <a:ext cx="4625871" cy="6079492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{4C3C2611-4C71-4FC5-86AE-919BDF0F9419}</a:tableStyleId>
              </a:tblPr>
              <a:tblGrid>
                <a:gridCol w="708379"/>
                <a:gridCol w="916097"/>
                <a:gridCol w="918845"/>
                <a:gridCol w="918845"/>
              </a:tblGrid>
              <a:tr h="334272">
                <a:tc rowSpan="2"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477">
                          <a:sym typeface="Helvetica"/>
                        </a:rPr>
                        <a:t>posi tion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457200"/>
                      <a:r>
                        <a:rPr b="1" sz="147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T2* mean value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defTabSz="457200"/>
                      <a:r>
                        <a:rPr b="1" sz="147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Conc.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</a:tr>
              <a:tr h="337557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b="1" sz="147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1.5T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b="1" sz="147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3T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vMerge="1">
                  <a:tcPr/>
                </a:tc>
              </a:tr>
              <a:tr h="36258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7.695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6.714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0.505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3.827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3.461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1.973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1.382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1.518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1.206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2.470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5.059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9.854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9.423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0.871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4.500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3.889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2.380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1.887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1.223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1.058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6.387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0.736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0.570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12.421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14.832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12.076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7.628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6.243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3.844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3.558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3.375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2.137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6.956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1.505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1.258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9.698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" name="Table 373"/>
          <p:cNvGraphicFramePr/>
          <p:nvPr/>
        </p:nvGraphicFramePr>
        <p:xfrm>
          <a:off x="2503711" y="2705926"/>
          <a:ext cx="8010078" cy="435444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{EEE7283C-3CF3-47DC-8721-378D4A62B228}</a:tableStyleId>
              </a:tblPr>
              <a:tblGrid>
                <a:gridCol w="1999344"/>
                <a:gridCol w="1999344"/>
                <a:gridCol w="1999344"/>
                <a:gridCol w="1999344"/>
              </a:tblGrid>
              <a:tr h="868349"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rPr>
                        <a:t>Correlation Between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6834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1.5T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86834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CMRtools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86834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1.5T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12*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86834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1.5T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MRIM 3T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909C9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0.9947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74" name="Shape 374"/>
          <p:cNvSpPr/>
          <p:nvPr/>
        </p:nvSpPr>
        <p:spPr>
          <a:xfrm>
            <a:off x="7697440" y="9107303"/>
            <a:ext cx="5219616" cy="489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*ตัด position ตาม CMRtool ที่ให้ผล error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T2s15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4327575" y="195018"/>
            <a:ext cx="53236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MRIM 1.5Tesla T2* Result</a:t>
            </a:r>
          </a:p>
        </p:txBody>
      </p:sp>
      <p:sp>
        <p:nvSpPr>
          <p:cNvPr id="378" name="Shape 378"/>
          <p:cNvSpPr/>
          <p:nvPr/>
        </p:nvSpPr>
        <p:spPr>
          <a:xfrm>
            <a:off x="2624362" y="8055675"/>
            <a:ext cx="189642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loading 20%</a:t>
            </a:r>
          </a:p>
        </p:txBody>
      </p:sp>
      <p:sp>
        <p:nvSpPr>
          <p:cNvPr id="379" name="Shape 379"/>
          <p:cNvSpPr/>
          <p:nvPr/>
        </p:nvSpPr>
        <p:spPr>
          <a:xfrm>
            <a:off x="6816623" y="8055675"/>
            <a:ext cx="189642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loading 10%</a:t>
            </a:r>
          </a:p>
        </p:txBody>
      </p:sp>
      <p:sp>
        <p:nvSpPr>
          <p:cNvPr id="380" name="Shape 380"/>
          <p:cNvSpPr/>
          <p:nvPr/>
        </p:nvSpPr>
        <p:spPr>
          <a:xfrm>
            <a:off x="7046699" y="7221509"/>
            <a:ext cx="171989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loading 5%</a:t>
            </a:r>
          </a:p>
        </p:txBody>
      </p:sp>
      <p:graphicFrame>
        <p:nvGraphicFramePr>
          <p:cNvPr id="381" name="Table 381"/>
          <p:cNvGraphicFramePr/>
          <p:nvPr/>
        </p:nvGraphicFramePr>
        <p:xfrm>
          <a:off x="9358974" y="1841710"/>
          <a:ext cx="3451593" cy="5636014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{4C3C2611-4C71-4FC5-86AE-919BDF0F9419}</a:tableStyleId>
              </a:tblPr>
              <a:tblGrid>
                <a:gridCol w="603188"/>
                <a:gridCol w="991604"/>
                <a:gridCol w="801614"/>
                <a:gridCol w="913765"/>
              </a:tblGrid>
              <a:tr h="330587">
                <a:tc rowSpan="2"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477">
                          <a:sym typeface="Helvetica"/>
                        </a:rPr>
                        <a:t>posi tion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rowSpan="2">
                  <a:txBody>
                    <a:bodyPr/>
                    <a:lstStyle/>
                    <a:p>
                      <a:pPr defTabSz="457200"/>
                      <a:r>
                        <a:rPr b="1" sz="147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T2* mean value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rowSpan="2">
                  <a:txBody>
                    <a:bodyPr/>
                    <a:lstStyle/>
                    <a:p>
                      <a:pPr defTabSz="457200"/>
                      <a:r>
                        <a:rPr b="1" sz="147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Conc.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defTabSz="457200"/>
                      <a:r>
                        <a:rPr b="1"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loading 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</a:tr>
              <a:tr h="333836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33836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7.695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0.505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20%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3.827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1.973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1.518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2.470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0.549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5.059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9.854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0.871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10%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4.500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1.761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2.380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3.584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1.223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6.387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0.736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12.421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14.832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1.060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5%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7.628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1.682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3.844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3.375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2.137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6.956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330587">
                <a:tc>
                  <a:txBody>
                    <a:bodyPr/>
                    <a:lstStyle/>
                    <a:p>
                      <a:pPr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727"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1.505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727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9.698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T2s15T_f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Screen Shot 2559-08-09 at 12.57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35253" y="2213561"/>
            <a:ext cx="1418388" cy="870693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/>
          <p:nvPr/>
        </p:nvSpPr>
        <p:spPr>
          <a:xfrm>
            <a:off x="4509422" y="558858"/>
            <a:ext cx="4240131" cy="4120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86" name="Shape 386"/>
          <p:cNvSpPr/>
          <p:nvPr/>
        </p:nvSpPr>
        <p:spPr>
          <a:xfrm>
            <a:off x="3526439" y="760857"/>
            <a:ext cx="4240131" cy="4120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87" name="Shape 387"/>
          <p:cNvSpPr/>
          <p:nvPr/>
        </p:nvSpPr>
        <p:spPr>
          <a:xfrm>
            <a:off x="4327575" y="195018"/>
            <a:ext cx="53236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MRIM 1.5Tesla T2* Result</a:t>
            </a:r>
          </a:p>
        </p:txBody>
      </p:sp>
      <p:sp>
        <p:nvSpPr>
          <p:cNvPr id="388" name="Shape 388"/>
          <p:cNvSpPr/>
          <p:nvPr/>
        </p:nvSpPr>
        <p:spPr>
          <a:xfrm>
            <a:off x="7874893" y="4289795"/>
            <a:ext cx="171989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loading 5%</a:t>
            </a:r>
          </a:p>
        </p:txBody>
      </p:sp>
      <p:sp>
        <p:nvSpPr>
          <p:cNvPr id="389" name="Shape 389"/>
          <p:cNvSpPr/>
          <p:nvPr/>
        </p:nvSpPr>
        <p:spPr>
          <a:xfrm>
            <a:off x="9651905" y="6637561"/>
            <a:ext cx="189642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loading 10%</a:t>
            </a:r>
          </a:p>
        </p:txBody>
      </p:sp>
      <p:sp>
        <p:nvSpPr>
          <p:cNvPr id="390" name="Shape 390"/>
          <p:cNvSpPr/>
          <p:nvPr/>
        </p:nvSpPr>
        <p:spPr>
          <a:xfrm>
            <a:off x="4152774" y="5944261"/>
            <a:ext cx="189642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loading 20%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R2s15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Screen Shot 2559-08-09 at 12.57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80253" y="953580"/>
            <a:ext cx="1418388" cy="870694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Shape 394"/>
          <p:cNvSpPr/>
          <p:nvPr/>
        </p:nvSpPr>
        <p:spPr>
          <a:xfrm>
            <a:off x="4302201" y="195018"/>
            <a:ext cx="53743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MRIM 1.5Tesla R2* Result</a:t>
            </a:r>
          </a:p>
        </p:txBody>
      </p:sp>
      <p:sp>
        <p:nvSpPr>
          <p:cNvPr id="395" name="Shape 395"/>
          <p:cNvSpPr/>
          <p:nvPr/>
        </p:nvSpPr>
        <p:spPr>
          <a:xfrm>
            <a:off x="4508905" y="7409646"/>
            <a:ext cx="171989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loading 5%</a:t>
            </a:r>
          </a:p>
        </p:txBody>
      </p:sp>
      <p:sp>
        <p:nvSpPr>
          <p:cNvPr id="396" name="Shape 396"/>
          <p:cNvSpPr/>
          <p:nvPr/>
        </p:nvSpPr>
        <p:spPr>
          <a:xfrm>
            <a:off x="6563568" y="5093392"/>
            <a:ext cx="189642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loading 10%</a:t>
            </a:r>
          </a:p>
        </p:txBody>
      </p:sp>
      <p:sp>
        <p:nvSpPr>
          <p:cNvPr id="397" name="Shape 397"/>
          <p:cNvSpPr/>
          <p:nvPr/>
        </p:nvSpPr>
        <p:spPr>
          <a:xfrm>
            <a:off x="4200044" y="3884882"/>
            <a:ext cx="189642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loading 20%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R2s15T_f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Screen Shot 2559-08-09 at 12.57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35253" y="2213561"/>
            <a:ext cx="1418388" cy="870693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>
            <a:off x="4302201" y="195018"/>
            <a:ext cx="53743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MRIM 1.5Tesla R2* Result</a:t>
            </a:r>
          </a:p>
        </p:txBody>
      </p:sp>
      <p:sp>
        <p:nvSpPr>
          <p:cNvPr id="402" name="Shape 402"/>
          <p:cNvSpPr/>
          <p:nvPr/>
        </p:nvSpPr>
        <p:spPr>
          <a:xfrm>
            <a:off x="2561335" y="4635500"/>
            <a:ext cx="189642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loading 20%</a:t>
            </a:r>
          </a:p>
        </p:txBody>
      </p:sp>
      <p:sp>
        <p:nvSpPr>
          <p:cNvPr id="403" name="Shape 403"/>
          <p:cNvSpPr/>
          <p:nvPr/>
        </p:nvSpPr>
        <p:spPr>
          <a:xfrm>
            <a:off x="3128581" y="6070315"/>
            <a:ext cx="189642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loading 10%</a:t>
            </a:r>
          </a:p>
        </p:txBody>
      </p:sp>
      <p:sp>
        <p:nvSpPr>
          <p:cNvPr id="404" name="Shape 404"/>
          <p:cNvSpPr/>
          <p:nvPr/>
        </p:nvSpPr>
        <p:spPr>
          <a:xfrm>
            <a:off x="6399724" y="6070315"/>
            <a:ext cx="171989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loading 5%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5" name="fig_user1vsuser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6" name="Table 146"/>
          <p:cNvGraphicFramePr/>
          <p:nvPr/>
        </p:nvGraphicFramePr>
        <p:xfrm>
          <a:off x="7382933" y="6011333"/>
          <a:ext cx="5149586" cy="215569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287396"/>
                <a:gridCol w="1287396"/>
                <a:gridCol w="1287396"/>
                <a:gridCol w="1287396"/>
              </a:tblGrid>
              <a:tr h="538923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Correlation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38923"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anchor="ctr" anchorCtr="0" horzOverflow="overflow">
                    <a:lnB w="635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anchor="ctr" anchorCtr="0" horzOverflow="overflow">
                    <a:lnB w="635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0.9968</a:t>
                      </a:r>
                    </a:p>
                  </a:txBody>
                  <a:tcPr marL="50800" marR="50800" marT="50800" marB="50800" anchor="ctr" anchorCtr="0" horzOverflow="overflow"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225</a:t>
                      </a:r>
                    </a:p>
                  </a:txBody>
                  <a:tcPr marL="50800" marR="50800" marT="50800" marB="50800" anchor="ctr" anchorCtr="0" horzOverflow="overflow"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38923"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/>
                      </a:solidFill>
                      <a:miter lim="400000"/>
                    </a:lnL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0.9908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255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chemeClr val="accent5"/>
                      </a:solidFill>
                      <a:miter lim="400000"/>
                    </a:lnR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38923"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0.9888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255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0" name="fig_user2vsuser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1" name="Table 151"/>
          <p:cNvGraphicFramePr/>
          <p:nvPr/>
        </p:nvGraphicFramePr>
        <p:xfrm>
          <a:off x="7382933" y="6011333"/>
          <a:ext cx="5149586" cy="215569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287396"/>
                <a:gridCol w="1287396"/>
                <a:gridCol w="1287396"/>
                <a:gridCol w="1287396"/>
              </a:tblGrid>
              <a:tr h="538923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Correlation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38923"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0.9968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225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38923"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user1</a:t>
                      </a:r>
                    </a:p>
                  </a:txBody>
                  <a:tcPr marL="50800" marR="50800" marT="50800" marB="50800" anchor="ctr" anchorCtr="0" horzOverflow="overflow">
                    <a:lnB w="635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anchor="ctr" anchorCtr="0" horzOverflow="overflow">
                    <a:lnB w="635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0.9908</a:t>
                      </a:r>
                    </a:p>
                  </a:txBody>
                  <a:tcPr marL="50800" marR="50800" marT="50800" marB="50800" anchor="ctr" anchorCtr="0" horzOverflow="overflow"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255</a:t>
                      </a:r>
                    </a:p>
                  </a:txBody>
                  <a:tcPr marL="50800" marR="50800" marT="50800" marB="50800" anchor="ctr" anchorCtr="0" horzOverflow="overflow"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  <a:tr h="538923"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user2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/>
                      </a:solidFill>
                      <a:miter lim="400000"/>
                    </a:lnL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user3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0.9888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255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chemeClr val="accent5"/>
                      </a:solidFill>
                      <a:miter lim="400000"/>
                    </a:lnR>
                    <a:lnT w="63500">
                      <a:solidFill>
                        <a:schemeClr val="accent5"/>
                      </a:solidFill>
                      <a:miter lim="400000"/>
                    </a:lnT>
                    <a:lnB w="635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CM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4" name="Table 154"/>
          <p:cNvGraphicFramePr/>
          <p:nvPr/>
        </p:nvGraphicFramePr>
        <p:xfrm>
          <a:off x="9919690" y="2941935"/>
          <a:ext cx="2881381" cy="549470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342007"/>
                <a:gridCol w="846457"/>
                <a:gridCol w="846457"/>
                <a:gridCol w="846457"/>
              </a:tblGrid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366">
                          <a:solidFill>
                            <a:srgbClr val="FFFFFF"/>
                          </a:solidFill>
                          <a:sym typeface="Helvetica"/>
                        </a:rPr>
                        <a:t>CMRtool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666">
                          <a:solidFill>
                            <a:srgbClr val="FFFFFF"/>
                          </a:solidFill>
                          <a:sym typeface="Helvetica"/>
                        </a:rPr>
                        <a:t>1.5T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666">
                          <a:solidFill>
                            <a:srgbClr val="FFFFFF"/>
                          </a:solidFill>
                          <a:sym typeface="Helvetica"/>
                        </a:rPr>
                        <a:t>3T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7.499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7.201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6.289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3.869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3.622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2.904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2.101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2.033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1.691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13.040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1.707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1.591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53.572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8.998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8.958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5.978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4.292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4.226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2.819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2.389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2.231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2.054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1.683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1.231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1.158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48.287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14.162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13.957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13.274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7.839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7.508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5.989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4.081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3.641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2.891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2.187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1.907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1.583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2.196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1.530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1.159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8" name="T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9" name="Table 159"/>
          <p:cNvGraphicFramePr/>
          <p:nvPr/>
        </p:nvGraphicFramePr>
        <p:xfrm>
          <a:off x="8920623" y="1925935"/>
          <a:ext cx="2881382" cy="549470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342007"/>
                <a:gridCol w="846457"/>
                <a:gridCol w="846457"/>
                <a:gridCol w="846457"/>
              </a:tblGrid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366">
                          <a:solidFill>
                            <a:srgbClr val="FFFFFF"/>
                          </a:solidFill>
                          <a:sym typeface="Helvetica"/>
                        </a:rPr>
                        <a:t>CMRtool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666">
                          <a:solidFill>
                            <a:srgbClr val="FFFFFF"/>
                          </a:solidFill>
                          <a:sym typeface="Helvetica"/>
                        </a:rPr>
                        <a:t>1.5T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666">
                          <a:solidFill>
                            <a:srgbClr val="FFFFFF"/>
                          </a:solidFill>
                          <a:sym typeface="Helvetica"/>
                        </a:rPr>
                        <a:t>3T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7.499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7.201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6.289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3.869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3.622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2.904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2.101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2.033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1.691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13.040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1.707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1.591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53.572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8.998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8.958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5.978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4.292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4.226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2.819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2.389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2.231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2.054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1.683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1.231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1.158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48.287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14.162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13.957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13.274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7.839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7.508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5.989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4.081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3.641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2.891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2.187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1.907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1.583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2.196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1.530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1.159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3" name="T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4" name="Table 164"/>
          <p:cNvGraphicFramePr/>
          <p:nvPr/>
        </p:nvGraphicFramePr>
        <p:xfrm>
          <a:off x="8920623" y="1925935"/>
          <a:ext cx="2881382" cy="549470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342007"/>
                <a:gridCol w="846457"/>
                <a:gridCol w="846457"/>
                <a:gridCol w="846457"/>
              </a:tblGrid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366">
                          <a:solidFill>
                            <a:srgbClr val="FFFFFF"/>
                          </a:solidFill>
                          <a:sym typeface="Helvetica"/>
                        </a:rPr>
                        <a:t>CMRtool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666">
                          <a:solidFill>
                            <a:srgbClr val="FFFFFF"/>
                          </a:solidFill>
                          <a:sym typeface="Helvetica"/>
                        </a:rPr>
                        <a:t>1.5T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666">
                          <a:solidFill>
                            <a:srgbClr val="FFFFFF"/>
                          </a:solidFill>
                          <a:sym typeface="Helvetica"/>
                        </a:rPr>
                        <a:t>3T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7.499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7.201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6.289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3.869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3.622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2.904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2.101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2.033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1.691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13.040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1.707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1.591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53.572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8.998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8.958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5.978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4.292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4.226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2.819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2.389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2.231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2.054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1.683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1.231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1.158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48.287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0.549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14.162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13.957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13.274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7.839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7.508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5.989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4.081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3.641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2.891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2.187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1.907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1.583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4341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166">
                          <a:solidFill>
                            <a:srgbClr val="FFFFFF"/>
                          </a:solidFill>
                          <a:sym typeface="Helvetica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2.196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1.530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66"/>
                        <a:t>1.159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